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395" r:id="rId2"/>
    <p:sldId id="417" r:id="rId3"/>
    <p:sldId id="418" r:id="rId4"/>
    <p:sldId id="419" r:id="rId5"/>
    <p:sldId id="420" r:id="rId6"/>
    <p:sldId id="421" r:id="rId7"/>
    <p:sldId id="409" r:id="rId8"/>
    <p:sldId id="423" r:id="rId9"/>
    <p:sldId id="398" r:id="rId10"/>
    <p:sldId id="413" r:id="rId11"/>
    <p:sldId id="414" r:id="rId12"/>
    <p:sldId id="405" r:id="rId13"/>
    <p:sldId id="397" r:id="rId14"/>
    <p:sldId id="424" r:id="rId15"/>
    <p:sldId id="426" r:id="rId16"/>
    <p:sldId id="386" r:id="rId17"/>
    <p:sldId id="408" r:id="rId18"/>
    <p:sldId id="410" r:id="rId19"/>
    <p:sldId id="387" r:id="rId20"/>
    <p:sldId id="389" r:id="rId21"/>
    <p:sldId id="400" r:id="rId22"/>
    <p:sldId id="399" r:id="rId23"/>
    <p:sldId id="388" r:id="rId24"/>
    <p:sldId id="411" r:id="rId25"/>
    <p:sldId id="406" r:id="rId26"/>
    <p:sldId id="396" r:id="rId27"/>
    <p:sldId id="390" r:id="rId28"/>
    <p:sldId id="407" r:id="rId29"/>
    <p:sldId id="392" r:id="rId30"/>
    <p:sldId id="412" r:id="rId31"/>
    <p:sldId id="425" r:id="rId32"/>
    <p:sldId id="391" r:id="rId33"/>
    <p:sldId id="416" r:id="rId34"/>
    <p:sldId id="422" r:id="rId35"/>
    <p:sldId id="403" r:id="rId36"/>
  </p:sldIdLst>
  <p:sldSz cx="9906000" cy="6858000" type="A4"/>
  <p:notesSz cx="7099300" cy="10234613"/>
  <p:embeddedFontLst>
    <p:embeddedFont>
      <p:font typeface="GOST Common" panose="020B0604020202020204" pitchFamily="34" charset="0"/>
      <p:regular r:id="rId39"/>
      <p:italic r:id="rId40"/>
    </p:embeddedFont>
  </p:embeddedFontLst>
  <p:defaultTextStyle>
    <a:defPPr>
      <a:defRPr lang="ru-RU"/>
    </a:defPPr>
    <a:lvl1pPr algn="l" rtl="0" fontAlgn="base">
      <a:spcBef>
        <a:spcPct val="0"/>
      </a:spcBef>
      <a:spcAft>
        <a:spcPct val="0"/>
      </a:spcAft>
      <a:defRPr sz="1900" kern="1200">
        <a:solidFill>
          <a:schemeClr val="tx1"/>
        </a:solidFill>
        <a:latin typeface="Arial" charset="0"/>
        <a:ea typeface="+mn-ea"/>
        <a:cs typeface="+mn-cs"/>
      </a:defRPr>
    </a:lvl1pPr>
    <a:lvl2pPr marL="457200" algn="l" rtl="0" fontAlgn="base">
      <a:spcBef>
        <a:spcPct val="0"/>
      </a:spcBef>
      <a:spcAft>
        <a:spcPct val="0"/>
      </a:spcAft>
      <a:defRPr sz="1900" kern="1200">
        <a:solidFill>
          <a:schemeClr val="tx1"/>
        </a:solidFill>
        <a:latin typeface="Arial" charset="0"/>
        <a:ea typeface="+mn-ea"/>
        <a:cs typeface="+mn-cs"/>
      </a:defRPr>
    </a:lvl2pPr>
    <a:lvl3pPr marL="914400" algn="l" rtl="0" fontAlgn="base">
      <a:spcBef>
        <a:spcPct val="0"/>
      </a:spcBef>
      <a:spcAft>
        <a:spcPct val="0"/>
      </a:spcAft>
      <a:defRPr sz="1900" kern="1200">
        <a:solidFill>
          <a:schemeClr val="tx1"/>
        </a:solidFill>
        <a:latin typeface="Arial" charset="0"/>
        <a:ea typeface="+mn-ea"/>
        <a:cs typeface="+mn-cs"/>
      </a:defRPr>
    </a:lvl3pPr>
    <a:lvl4pPr marL="1371600" algn="l" rtl="0" fontAlgn="base">
      <a:spcBef>
        <a:spcPct val="0"/>
      </a:spcBef>
      <a:spcAft>
        <a:spcPct val="0"/>
      </a:spcAft>
      <a:defRPr sz="1900" kern="1200">
        <a:solidFill>
          <a:schemeClr val="tx1"/>
        </a:solidFill>
        <a:latin typeface="Arial" charset="0"/>
        <a:ea typeface="+mn-ea"/>
        <a:cs typeface="+mn-cs"/>
      </a:defRPr>
    </a:lvl4pPr>
    <a:lvl5pPr marL="1828800" algn="l" rtl="0" fontAlgn="base">
      <a:spcBef>
        <a:spcPct val="0"/>
      </a:spcBef>
      <a:spcAft>
        <a:spcPct val="0"/>
      </a:spcAft>
      <a:defRPr sz="1900" kern="1200">
        <a:solidFill>
          <a:schemeClr val="tx1"/>
        </a:solidFill>
        <a:latin typeface="Arial" charset="0"/>
        <a:ea typeface="+mn-ea"/>
        <a:cs typeface="+mn-cs"/>
      </a:defRPr>
    </a:lvl5pPr>
    <a:lvl6pPr marL="2286000" algn="l" defTabSz="914400" rtl="0" eaLnBrk="1" latinLnBrk="0" hangingPunct="1">
      <a:defRPr sz="1900" kern="1200">
        <a:solidFill>
          <a:schemeClr val="tx1"/>
        </a:solidFill>
        <a:latin typeface="Arial" charset="0"/>
        <a:ea typeface="+mn-ea"/>
        <a:cs typeface="+mn-cs"/>
      </a:defRPr>
    </a:lvl6pPr>
    <a:lvl7pPr marL="2743200" algn="l" defTabSz="914400" rtl="0" eaLnBrk="1" latinLnBrk="0" hangingPunct="1">
      <a:defRPr sz="1900" kern="1200">
        <a:solidFill>
          <a:schemeClr val="tx1"/>
        </a:solidFill>
        <a:latin typeface="Arial" charset="0"/>
        <a:ea typeface="+mn-ea"/>
        <a:cs typeface="+mn-cs"/>
      </a:defRPr>
    </a:lvl7pPr>
    <a:lvl8pPr marL="3200400" algn="l" defTabSz="914400" rtl="0" eaLnBrk="1" latinLnBrk="0" hangingPunct="1">
      <a:defRPr sz="1900" kern="1200">
        <a:solidFill>
          <a:schemeClr val="tx1"/>
        </a:solidFill>
        <a:latin typeface="Arial" charset="0"/>
        <a:ea typeface="+mn-ea"/>
        <a:cs typeface="+mn-cs"/>
      </a:defRPr>
    </a:lvl8pPr>
    <a:lvl9pPr marL="3657600" algn="l" defTabSz="914400" rtl="0" eaLnBrk="1" latinLnBrk="0" hangingPunct="1">
      <a:defRPr sz="19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F5BD"/>
    <a:srgbClr val="BCF6C3"/>
    <a:srgbClr val="EFFFF3"/>
    <a:srgbClr val="D1CDFF"/>
    <a:srgbClr val="A2E155"/>
    <a:srgbClr val="00FF99"/>
    <a:srgbClr val="FEDAE7"/>
    <a:srgbClr val="FEE8EA"/>
    <a:srgbClr val="FED6DA"/>
    <a:srgbClr val="FEE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0345" autoAdjust="0"/>
  </p:normalViewPr>
  <p:slideViewPr>
    <p:cSldViewPr snapToGrid="0">
      <p:cViewPr varScale="1">
        <p:scale>
          <a:sx n="112" d="100"/>
          <a:sy n="112" d="100"/>
        </p:scale>
        <p:origin x="828" y="10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396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F5700003-3F5F-4467-AB75-B0737BB4EC54}" type="datetimeFigureOut">
              <a:rPr lang="ru-RU" smtClean="0"/>
              <a:pPr/>
              <a:t>10.02.2026</a:t>
            </a:fld>
            <a:endParaRPr lang="ru-RU"/>
          </a:p>
        </p:txBody>
      </p:sp>
      <p:sp>
        <p:nvSpPr>
          <p:cNvPr id="4" name="Нижний колонтитул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BD343DD-080C-4F80-97F8-71A893668C4C}"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3076575" cy="511175"/>
          </a:xfrm>
          <a:prstGeom prst="rect">
            <a:avLst/>
          </a:prstGeom>
        </p:spPr>
        <p:txBody>
          <a:bodyPr vert="horz" lIns="91432" tIns="45717" rIns="91432" bIns="45717" rtlCol="0"/>
          <a:lstStyle>
            <a:lvl1pPr algn="l">
              <a:defRPr sz="1200"/>
            </a:lvl1pPr>
          </a:lstStyle>
          <a:p>
            <a:pPr>
              <a:defRPr/>
            </a:pPr>
            <a:endParaRPr lang="ru-RU"/>
          </a:p>
        </p:txBody>
      </p:sp>
      <p:sp>
        <p:nvSpPr>
          <p:cNvPr id="3" name="Дата 2"/>
          <p:cNvSpPr>
            <a:spLocks noGrp="1"/>
          </p:cNvSpPr>
          <p:nvPr>
            <p:ph type="dt" idx="1"/>
          </p:nvPr>
        </p:nvSpPr>
        <p:spPr>
          <a:xfrm>
            <a:off x="4021139" y="1"/>
            <a:ext cx="3076575" cy="511175"/>
          </a:xfrm>
          <a:prstGeom prst="rect">
            <a:avLst/>
          </a:prstGeom>
        </p:spPr>
        <p:txBody>
          <a:bodyPr vert="horz" lIns="91432" tIns="45717" rIns="91432" bIns="45717" rtlCol="0"/>
          <a:lstStyle>
            <a:lvl1pPr algn="r">
              <a:defRPr sz="1200"/>
            </a:lvl1pPr>
          </a:lstStyle>
          <a:p>
            <a:pPr>
              <a:defRPr/>
            </a:pPr>
            <a:fld id="{5EE07D73-0E56-41CA-BB68-4193D2E7AC09}" type="datetimeFigureOut">
              <a:rPr lang="ru-RU"/>
              <a:pPr>
                <a:defRPr/>
              </a:pPr>
              <a:t>10.02.2026</a:t>
            </a:fld>
            <a:endParaRPr lang="ru-RU" dirty="0"/>
          </a:p>
        </p:txBody>
      </p:sp>
      <p:sp>
        <p:nvSpPr>
          <p:cNvPr id="4" name="Образ слайда 3"/>
          <p:cNvSpPr>
            <a:spLocks noGrp="1" noRot="1" noChangeAspect="1"/>
          </p:cNvSpPr>
          <p:nvPr>
            <p:ph type="sldImg" idx="2"/>
          </p:nvPr>
        </p:nvSpPr>
        <p:spPr>
          <a:xfrm>
            <a:off x="777875" y="768350"/>
            <a:ext cx="5543550" cy="3836988"/>
          </a:xfrm>
          <a:prstGeom prst="rect">
            <a:avLst/>
          </a:prstGeom>
          <a:noFill/>
          <a:ln w="12700">
            <a:solidFill>
              <a:prstClr val="black"/>
            </a:solidFill>
          </a:ln>
        </p:spPr>
        <p:txBody>
          <a:bodyPr vert="horz" lIns="91432" tIns="45717" rIns="91432" bIns="45717" rtlCol="0" anchor="ctr"/>
          <a:lstStyle/>
          <a:p>
            <a:pPr lvl="0"/>
            <a:endParaRPr lang="ru-RU" noProof="0" dirty="0"/>
          </a:p>
        </p:txBody>
      </p:sp>
      <p:sp>
        <p:nvSpPr>
          <p:cNvPr id="5" name="Заметки 4"/>
          <p:cNvSpPr>
            <a:spLocks noGrp="1"/>
          </p:cNvSpPr>
          <p:nvPr>
            <p:ph type="body" sz="quarter" idx="3"/>
          </p:nvPr>
        </p:nvSpPr>
        <p:spPr>
          <a:xfrm>
            <a:off x="709613" y="4860925"/>
            <a:ext cx="5680075" cy="4605338"/>
          </a:xfrm>
          <a:prstGeom prst="rect">
            <a:avLst/>
          </a:prstGeom>
        </p:spPr>
        <p:txBody>
          <a:bodyPr vert="horz" lIns="91432" tIns="45717" rIns="91432" bIns="45717"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721851"/>
            <a:ext cx="3076575" cy="511175"/>
          </a:xfrm>
          <a:prstGeom prst="rect">
            <a:avLst/>
          </a:prstGeom>
        </p:spPr>
        <p:txBody>
          <a:bodyPr vert="horz" lIns="91432" tIns="45717" rIns="91432" bIns="45717"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4021139" y="9721851"/>
            <a:ext cx="3076575" cy="511175"/>
          </a:xfrm>
          <a:prstGeom prst="rect">
            <a:avLst/>
          </a:prstGeom>
        </p:spPr>
        <p:txBody>
          <a:bodyPr vert="horz" lIns="91432" tIns="45717" rIns="91432" bIns="45717" rtlCol="0" anchor="b"/>
          <a:lstStyle>
            <a:lvl1pPr algn="r">
              <a:defRPr sz="1200"/>
            </a:lvl1pPr>
          </a:lstStyle>
          <a:p>
            <a:pPr>
              <a:defRPr/>
            </a:pPr>
            <a:fld id="{BDB0243D-2D01-4453-B1A3-6873968251E1}" type="slidenum">
              <a:rPr lang="ru-RU"/>
              <a:pPr>
                <a:defRPr/>
              </a:pPr>
              <a:t>‹#›</a:t>
            </a:fld>
            <a:endParaRPr lang="ru-RU" dirty="0"/>
          </a:p>
        </p:txBody>
      </p:sp>
    </p:spTree>
    <p:extLst>
      <p:ext uri="{BB962C8B-B14F-4D97-AF65-F5344CB8AC3E}">
        <p14:creationId xmlns:p14="http://schemas.microsoft.com/office/powerpoint/2010/main" val="2720545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10</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11</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12</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13</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14</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15</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16</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17</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18</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19</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2</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20</a:t>
            </a:fld>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21</a:t>
            </a:fld>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22</a:t>
            </a:fld>
            <a:endParaRPr lang="ru-R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23</a:t>
            </a:fld>
            <a:endParaRPr lang="ru-R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24</a:t>
            </a:fld>
            <a:endParaRPr lang="ru-R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25</a:t>
            </a:fld>
            <a:endParaRPr lang="ru-R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26</a:t>
            </a:fld>
            <a:endParaRPr lang="ru-R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27</a:t>
            </a:fld>
            <a:endParaRPr lang="ru-R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28</a:t>
            </a:fld>
            <a:endParaRPr lang="ru-R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29</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3</a:t>
            </a:fld>
            <a:endParaRPr lang="ru-R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30</a:t>
            </a:fld>
            <a:endParaRPr lang="ru-R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31</a:t>
            </a:fld>
            <a:endParaRPr lang="ru-R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32</a:t>
            </a:fld>
            <a:endParaRPr lang="ru-R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33</a:t>
            </a:fld>
            <a:endParaRPr lang="ru-R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34</a:t>
            </a:fld>
            <a:endParaRPr lang="ru-R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30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D762AFE-A9A7-43CA-95A5-D9B4450AA8FA}" type="slidenum">
              <a:rPr lang="ru-RU" smtClean="0"/>
              <a:pPr>
                <a:defRPr/>
              </a:pPr>
              <a:t>35</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4</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286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10DC639-45FE-41B9-924C-01AB1DC210F4}" type="slidenum">
              <a:rPr lang="ru-RU" smtClean="0"/>
              <a:pPr>
                <a:defRPr/>
              </a:pPr>
              <a:t>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77875" y="768350"/>
            <a:ext cx="5543550" cy="3836988"/>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B0243D-2D01-4453-B1A3-6873968251E1}" type="slidenum">
              <a:rPr lang="ru-RU" smtClean="0"/>
              <a:pPr>
                <a:defRPr/>
              </a:pPr>
              <a:t>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DEDCE5CE-F14F-4D78-9EBC-EEEC9B357E8E}" type="slidenum">
              <a:rPr lang="ru-RU" altLang="ru-RU"/>
              <a:pPr>
                <a:defRPr/>
              </a:pPr>
              <a:t>‹#›</a:t>
            </a:fld>
            <a:endParaRPr lang="ru-RU" alt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79F9C79D-9721-4DCE-BC93-4E799E39152E}" type="slidenum">
              <a:rPr lang="ru-RU" altLang="ru-RU"/>
              <a:pPr>
                <a:defRPr/>
              </a:pPr>
              <a:t>‹#›</a:t>
            </a:fld>
            <a:endParaRPr lang="ru-RU" altLang="ru-R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71D9F624-2A97-4096-805A-2ACE0E75B595}" type="slidenum">
              <a:rPr lang="ru-RU" altLang="ru-RU"/>
              <a:pPr>
                <a:defRPr/>
              </a:pPr>
              <a:t>‹#›</a:t>
            </a:fld>
            <a:endParaRPr lang="ru-RU" altLang="ru-RU"/>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marL="11135">
              <a:lnSpc>
                <a:spcPct val="100000"/>
              </a:lnSpc>
              <a:defRPr/>
            </a:lvl1pPr>
          </a:lstStyle>
          <a:p>
            <a:r>
              <a:rPr lang="ru-RU" sz="900" dirty="0">
                <a:latin typeface="Times New Roman"/>
                <a:cs typeface="Times New Roman"/>
              </a:rPr>
              <a:t>Сан</a:t>
            </a:r>
            <a:r>
              <a:rPr lang="ru-RU" sz="900" spc="-13" dirty="0">
                <a:latin typeface="Times New Roman"/>
                <a:cs typeface="Times New Roman"/>
              </a:rPr>
              <a:t>к</a:t>
            </a:r>
            <a:r>
              <a:rPr lang="ru-RU" sz="900" dirty="0">
                <a:latin typeface="Times New Roman"/>
                <a:cs typeface="Times New Roman"/>
              </a:rPr>
              <a:t>т-Петер</a:t>
            </a:r>
            <a:r>
              <a:rPr lang="ru-RU" sz="900" spc="-35" dirty="0">
                <a:latin typeface="Times New Roman"/>
                <a:cs typeface="Times New Roman"/>
              </a:rPr>
              <a:t>б</a:t>
            </a:r>
            <a:r>
              <a:rPr lang="ru-RU" sz="900" dirty="0">
                <a:latin typeface="Times New Roman"/>
                <a:cs typeface="Times New Roman"/>
              </a:rPr>
              <a:t>ур</a:t>
            </a:r>
            <a:r>
              <a:rPr lang="ru-RU" sz="900" spc="-100" dirty="0">
                <a:latin typeface="Times New Roman"/>
                <a:cs typeface="Times New Roman"/>
              </a:rPr>
              <a:t>г</a:t>
            </a:r>
            <a:r>
              <a:rPr lang="ru-RU" sz="900" dirty="0">
                <a:latin typeface="Times New Roman"/>
                <a:cs typeface="Times New Roman"/>
              </a:rPr>
              <a:t>, 2016</a:t>
            </a:r>
          </a:p>
        </p:txBody>
      </p:sp>
      <p:sp>
        <p:nvSpPr>
          <p:cNvPr id="4" name="Holder 4"/>
          <p:cNvSpPr>
            <a:spLocks noGrp="1"/>
          </p:cNvSpPr>
          <p:nvPr>
            <p:ph type="sldNum" sz="quarter" idx="7"/>
          </p:nvPr>
        </p:nvSpPr>
        <p:spPr/>
        <p:txBody>
          <a:bodyPr lIns="0" tIns="0" rIns="0" bIns="0"/>
          <a:lstStyle>
            <a:lvl1pPr marL="77948">
              <a:lnSpc>
                <a:spcPct val="100000"/>
              </a:lnSpc>
              <a:defRPr/>
            </a:lvl1pPr>
          </a:lstStyle>
          <a:p>
            <a:fld id="{81D60167-4931-47E6-BA6A-407CBD079E47}" type="slidenum">
              <a:rPr lang="ru-RU" sz="900" smtClean="0">
                <a:latin typeface="Times New Roman"/>
                <a:cs typeface="Times New Roman"/>
              </a:rPr>
              <a:pPr/>
              <a:t>‹#›</a:t>
            </a:fld>
            <a:endParaRPr lang="ru-RU" sz="900" dirty="0">
              <a:latin typeface="Times New Roman"/>
              <a:cs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47ACAD8-E9C6-45E7-93B6-BECDB96978D0}" type="slidenum">
              <a:rPr lang="ru-RU" altLang="ru-RU"/>
              <a:pPr>
                <a:defRPr/>
              </a:pPr>
              <a:t>‹#›</a:t>
            </a:fld>
            <a:endParaRPr lang="ru-RU" altLang="ru-R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C82BEF71-2B3B-4198-BFD5-374DF53C7397}" type="slidenum">
              <a:rPr lang="ru-RU" altLang="ru-RU"/>
              <a:pPr>
                <a:defRPr/>
              </a:pPr>
              <a:t>‹#›</a:t>
            </a:fld>
            <a:endParaRPr lang="ru-RU" altLang="ru-R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D0CA76C-FB47-4BD4-9EB4-E033D0B169B0}" type="slidenum">
              <a:rPr lang="ru-RU" altLang="ru-RU"/>
              <a:pPr>
                <a:defRPr/>
              </a:pPr>
              <a:t>‹#›</a:t>
            </a:fld>
            <a:endParaRPr lang="ru-RU" altLang="ru-R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5DBCB1C0-A88B-452F-9C43-B356C20B9CEB}" type="slidenum">
              <a:rPr lang="ru-RU" altLang="ru-RU"/>
              <a:pPr>
                <a:defRPr/>
              </a:pPr>
              <a:t>‹#›</a:t>
            </a:fld>
            <a:endParaRPr lang="ru-RU" altLang="ru-R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54A4CBAC-6087-441E-8101-61C2F2E95C2E}" type="slidenum">
              <a:rPr lang="ru-RU" altLang="ru-RU"/>
              <a:pPr>
                <a:defRPr/>
              </a:pPr>
              <a:t>‹#›</a:t>
            </a:fld>
            <a:endParaRPr lang="ru-RU" alt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57BE089F-0E63-4A32-AF7F-D13D3A908588}" type="slidenum">
              <a:rPr lang="ru-RU" altLang="ru-RU"/>
              <a:pPr>
                <a:defRPr/>
              </a:pPr>
              <a:t>‹#›</a:t>
            </a:fld>
            <a:endParaRPr lang="ru-RU" alt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EE520BE7-E4A5-4313-A651-36FD35546C5F}" type="slidenum">
              <a:rPr lang="ru-RU" altLang="ru-RU"/>
              <a:pPr>
                <a:defRPr/>
              </a:pPr>
              <a:t>‹#›</a:t>
            </a:fld>
            <a:endParaRPr lang="ru-RU" altLang="ru-R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7B9C20E6-4549-4187-B65E-63B608F0E27C}" type="slidenum">
              <a:rPr lang="ru-RU" altLang="ru-RU"/>
              <a:pPr>
                <a:defRPr/>
              </a:pPr>
              <a:t>‹#›</a:t>
            </a:fld>
            <a:endParaRPr lang="ru-RU" altLang="ru-R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5778" tIns="47889" rIns="95778" bIns="47889"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5778" tIns="47889" rIns="95778" bIns="47889"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p:spPr>
        <p:txBody>
          <a:bodyPr vert="horz" wrap="square" lIns="95778" tIns="47889" rIns="95778" bIns="47889" numCol="1" anchor="t" anchorCtr="0" compatLnSpc="1">
            <a:prstTxWarp prst="textNoShape">
              <a:avLst/>
            </a:prstTxWarp>
          </a:bodyPr>
          <a:lstStyle>
            <a:lvl1pPr>
              <a:defRPr sz="1500"/>
            </a:lvl1pPr>
          </a:lstStyle>
          <a:p>
            <a:pPr>
              <a:defRPr/>
            </a:pPr>
            <a:endParaRPr lang="ru-RU" altLang="ru-RU"/>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p:spPr>
        <p:txBody>
          <a:bodyPr vert="horz" wrap="square" lIns="95778" tIns="47889" rIns="95778" bIns="47889" numCol="1" anchor="t" anchorCtr="0" compatLnSpc="1">
            <a:prstTxWarp prst="textNoShape">
              <a:avLst/>
            </a:prstTxWarp>
          </a:bodyPr>
          <a:lstStyle>
            <a:lvl1pPr algn="ctr">
              <a:defRPr sz="1500"/>
            </a:lvl1pPr>
          </a:lstStyle>
          <a:p>
            <a:pPr>
              <a:defRPr/>
            </a:pPr>
            <a:endParaRPr lang="ru-RU" altLang="ru-RU"/>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p:spPr>
        <p:txBody>
          <a:bodyPr vert="horz" wrap="square" lIns="95778" tIns="47889" rIns="95778" bIns="47889" numCol="1" anchor="t" anchorCtr="0" compatLnSpc="1">
            <a:prstTxWarp prst="textNoShape">
              <a:avLst/>
            </a:prstTxWarp>
          </a:bodyPr>
          <a:lstStyle>
            <a:lvl1pPr algn="r">
              <a:defRPr sz="1500"/>
            </a:lvl1pPr>
          </a:lstStyle>
          <a:p>
            <a:pPr>
              <a:defRPr/>
            </a:pPr>
            <a:fld id="{D92CC6EF-2EAC-4E0F-811C-7D43D99EAB7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2" r:id="rId12"/>
  </p:sldLayoutIdLst>
  <p:transition spd="slow">
    <p:fade/>
  </p:transition>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pitchFamily="34" charset="0"/>
        </a:defRPr>
      </a:lvl2pPr>
      <a:lvl3pPr algn="ctr" defTabSz="957263" rtl="0" eaLnBrk="0" fontAlgn="base" hangingPunct="0">
        <a:spcBef>
          <a:spcPct val="0"/>
        </a:spcBef>
        <a:spcAft>
          <a:spcPct val="0"/>
        </a:spcAft>
        <a:defRPr sz="4600">
          <a:solidFill>
            <a:schemeClr val="tx2"/>
          </a:solidFill>
          <a:latin typeface="Arial" pitchFamily="34" charset="0"/>
        </a:defRPr>
      </a:lvl3pPr>
      <a:lvl4pPr algn="ctr" defTabSz="957263" rtl="0" eaLnBrk="0" fontAlgn="base" hangingPunct="0">
        <a:spcBef>
          <a:spcPct val="0"/>
        </a:spcBef>
        <a:spcAft>
          <a:spcPct val="0"/>
        </a:spcAft>
        <a:defRPr sz="4600">
          <a:solidFill>
            <a:schemeClr val="tx2"/>
          </a:solidFill>
          <a:latin typeface="Arial" pitchFamily="34" charset="0"/>
        </a:defRPr>
      </a:lvl4pPr>
      <a:lvl5pPr algn="ctr" defTabSz="957263" rtl="0" eaLnBrk="0" fontAlgn="base" hangingPunct="0">
        <a:spcBef>
          <a:spcPct val="0"/>
        </a:spcBef>
        <a:spcAft>
          <a:spcPct val="0"/>
        </a:spcAft>
        <a:defRPr sz="4600">
          <a:solidFill>
            <a:schemeClr val="tx2"/>
          </a:solidFill>
          <a:latin typeface="Arial" pitchFamily="34" charset="0"/>
        </a:defRPr>
      </a:lvl5pPr>
      <a:lvl6pPr marL="457200" algn="ctr" defTabSz="957263" rtl="0" fontAlgn="base">
        <a:spcBef>
          <a:spcPct val="0"/>
        </a:spcBef>
        <a:spcAft>
          <a:spcPct val="0"/>
        </a:spcAft>
        <a:defRPr sz="4600">
          <a:solidFill>
            <a:schemeClr val="tx2"/>
          </a:solidFill>
          <a:latin typeface="Arial" pitchFamily="34" charset="0"/>
        </a:defRPr>
      </a:lvl6pPr>
      <a:lvl7pPr marL="914400" algn="ctr" defTabSz="957263" rtl="0" fontAlgn="base">
        <a:spcBef>
          <a:spcPct val="0"/>
        </a:spcBef>
        <a:spcAft>
          <a:spcPct val="0"/>
        </a:spcAft>
        <a:defRPr sz="4600">
          <a:solidFill>
            <a:schemeClr val="tx2"/>
          </a:solidFill>
          <a:latin typeface="Arial" pitchFamily="34" charset="0"/>
        </a:defRPr>
      </a:lvl7pPr>
      <a:lvl8pPr marL="1371600" algn="ctr" defTabSz="957263" rtl="0" fontAlgn="base">
        <a:spcBef>
          <a:spcPct val="0"/>
        </a:spcBef>
        <a:spcAft>
          <a:spcPct val="0"/>
        </a:spcAft>
        <a:defRPr sz="4600">
          <a:solidFill>
            <a:schemeClr val="tx2"/>
          </a:solidFill>
          <a:latin typeface="Arial" pitchFamily="34" charset="0"/>
        </a:defRPr>
      </a:lvl8pPr>
      <a:lvl9pPr marL="1828800" algn="ctr" defTabSz="957263" rtl="0" fontAlgn="base">
        <a:spcBef>
          <a:spcPct val="0"/>
        </a:spcBef>
        <a:spcAft>
          <a:spcPct val="0"/>
        </a:spcAft>
        <a:defRPr sz="4600">
          <a:solidFill>
            <a:schemeClr val="tx2"/>
          </a:solidFill>
          <a:latin typeface="Arial" pitchFamily="34"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4238" indent="-238125" algn="l" defTabSz="957263" rtl="0" eaLnBrk="0" fontAlgn="base" hangingPunct="0">
        <a:spcBef>
          <a:spcPct val="20000"/>
        </a:spcBef>
        <a:spcAft>
          <a:spcPct val="0"/>
        </a:spcAft>
        <a:buChar char="»"/>
        <a:defRPr sz="2100">
          <a:solidFill>
            <a:schemeClr val="tx1"/>
          </a:solidFill>
          <a:latin typeface="+mn-lt"/>
        </a:defRPr>
      </a:lvl5pPr>
      <a:lvl6pPr marL="2611438" indent="-238125" algn="l" defTabSz="957263" rtl="0" fontAlgn="base">
        <a:spcBef>
          <a:spcPct val="20000"/>
        </a:spcBef>
        <a:spcAft>
          <a:spcPct val="0"/>
        </a:spcAft>
        <a:buChar char="»"/>
        <a:defRPr sz="2100">
          <a:solidFill>
            <a:schemeClr val="tx1"/>
          </a:solidFill>
          <a:latin typeface="+mn-lt"/>
        </a:defRPr>
      </a:lvl6pPr>
      <a:lvl7pPr marL="3068638" indent="-238125" algn="l" defTabSz="957263" rtl="0" fontAlgn="base">
        <a:spcBef>
          <a:spcPct val="20000"/>
        </a:spcBef>
        <a:spcAft>
          <a:spcPct val="0"/>
        </a:spcAft>
        <a:buChar char="»"/>
        <a:defRPr sz="2100">
          <a:solidFill>
            <a:schemeClr val="tx1"/>
          </a:solidFill>
          <a:latin typeface="+mn-lt"/>
        </a:defRPr>
      </a:lvl7pPr>
      <a:lvl8pPr marL="3525838" indent="-238125" algn="l" defTabSz="957263" rtl="0" fontAlgn="base">
        <a:spcBef>
          <a:spcPct val="20000"/>
        </a:spcBef>
        <a:spcAft>
          <a:spcPct val="0"/>
        </a:spcAft>
        <a:buChar char="»"/>
        <a:defRPr sz="2100">
          <a:solidFill>
            <a:schemeClr val="tx1"/>
          </a:solidFill>
          <a:latin typeface="+mn-lt"/>
        </a:defRPr>
      </a:lvl8pPr>
      <a:lvl9pPr marL="3983038" indent="-238125" algn="l" defTabSz="957263" rtl="0" fontAlgn="base">
        <a:spcBef>
          <a:spcPct val="20000"/>
        </a:spcBef>
        <a:spcAft>
          <a:spcPct val="0"/>
        </a:spcAft>
        <a:buChar char="»"/>
        <a:defRPr sz="21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70.jpeg"/><Relationship Id="rId4" Type="http://schemas.openxmlformats.org/officeDocument/2006/relationships/image" Target="../media/image69.jpeg"/></Relationships>
</file>

<file path=ppt/slides/_rels/slide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79.jpeg"/><Relationship Id="rId4" Type="http://schemas.openxmlformats.org/officeDocument/2006/relationships/image" Target="../media/image78.jpeg"/></Relationships>
</file>

<file path=ppt/slides/_rels/slide2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82.jpeg"/><Relationship Id="rId4" Type="http://schemas.openxmlformats.org/officeDocument/2006/relationships/image" Target="../media/image81.jpeg"/></Relationships>
</file>

<file path=ppt/slides/_rels/slide2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85.jpeg"/><Relationship Id="rId4" Type="http://schemas.openxmlformats.org/officeDocument/2006/relationships/image" Target="../media/image84.jpeg"/></Relationships>
</file>

<file path=ppt/slides/_rels/slide2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2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9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93.jpeg"/></Relationships>
</file>

<file path=ppt/slides/_rels/slide3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95.jpeg"/></Relationships>
</file>

<file path=ppt/slides/_rels/slide3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97.jpeg"/></Relationships>
</file>

<file path=ppt/slides/_rels/slide3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99.jpeg"/></Relationships>
</file>

<file path=ppt/slides/_rels/slide3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02.jpeg"/><Relationship Id="rId4" Type="http://schemas.openxmlformats.org/officeDocument/2006/relationships/image" Target="../media/image101.jpeg"/></Relationships>
</file>

<file path=ppt/slides/_rels/slide35.xml.rels><?xml version="1.0" encoding="UTF-8" standalone="yes"?>
<Relationships xmlns="http://schemas.openxmlformats.org/package/2006/relationships"><Relationship Id="rId3" Type="http://schemas.openxmlformats.org/officeDocument/2006/relationships/hyperlink" Target="mailto:nilkes.spb@yandex.ru"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03.jpeg"/><Relationship Id="rId4" Type="http://schemas.openxmlformats.org/officeDocument/2006/relationships/hyperlink" Target="mailto:info@nilkes.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2067431"/>
            <a:ext cx="9906000" cy="2494438"/>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lnSpc>
                <a:spcPct val="150000"/>
              </a:lnSpc>
              <a:spcBef>
                <a:spcPts val="526"/>
              </a:spcBef>
            </a:pPr>
            <a:r>
              <a:rPr lang="ru-RU" sz="2400" b="1" kern="0" dirty="0">
                <a:solidFill>
                  <a:schemeClr val="accent2"/>
                </a:solidFill>
                <a:latin typeface="Times New Roman"/>
                <a:cs typeface="Times New Roman"/>
              </a:rPr>
              <a:t>КАТАЛОГ</a:t>
            </a:r>
          </a:p>
          <a:p>
            <a:pPr marR="11135" algn="ctr">
              <a:spcBef>
                <a:spcPts val="526"/>
              </a:spcBef>
            </a:pPr>
            <a:r>
              <a:rPr lang="ru-RU" sz="2000" b="1" kern="0" dirty="0">
                <a:solidFill>
                  <a:schemeClr val="accent2"/>
                </a:solidFill>
                <a:latin typeface="Times New Roman"/>
                <a:cs typeface="Times New Roman"/>
              </a:rPr>
              <a:t>новых железобетонных опор ВЛ 35-500 кВ,</a:t>
            </a:r>
          </a:p>
          <a:p>
            <a:pPr marR="11135" algn="ctr">
              <a:spcBef>
                <a:spcPts val="526"/>
              </a:spcBef>
            </a:pPr>
            <a:r>
              <a:rPr lang="ru-RU" sz="2000" b="1" kern="0" dirty="0">
                <a:solidFill>
                  <a:schemeClr val="accent2"/>
                </a:solidFill>
                <a:latin typeface="Times New Roman"/>
                <a:cs typeface="Times New Roman"/>
              </a:rPr>
              <a:t>разработанных НИЛКЭС ООО «ПО «Энергожелезобетонинвест»</a:t>
            </a:r>
          </a:p>
          <a:p>
            <a:pPr marR="11135" algn="ctr">
              <a:spcBef>
                <a:spcPts val="526"/>
              </a:spcBef>
            </a:pPr>
            <a:r>
              <a:rPr lang="ru-RU" sz="2000" b="1" kern="0" dirty="0">
                <a:solidFill>
                  <a:schemeClr val="accent2"/>
                </a:solidFill>
                <a:latin typeface="Times New Roman"/>
                <a:cs typeface="Times New Roman"/>
              </a:rPr>
              <a:t>на базе секционированных центрифугированных стоек</a:t>
            </a:r>
          </a:p>
          <a:p>
            <a:pPr marR="11135" algn="ctr">
              <a:spcBef>
                <a:spcPts val="526"/>
              </a:spcBef>
            </a:pPr>
            <a:endParaRPr lang="ru-RU" sz="2000" b="1" kern="0" dirty="0">
              <a:solidFill>
                <a:schemeClr val="accent2"/>
              </a:solidFill>
              <a:latin typeface="Times New Roman"/>
              <a:cs typeface="Times New Roman"/>
            </a:endParaRPr>
          </a:p>
          <a:p>
            <a:pPr marR="11135" algn="ctr">
              <a:spcBef>
                <a:spcPts val="526"/>
              </a:spcBef>
            </a:pPr>
            <a:r>
              <a:rPr lang="ru-RU" sz="2000" b="1" kern="0" dirty="0">
                <a:solidFill>
                  <a:schemeClr val="accent2"/>
                </a:solidFill>
                <a:latin typeface="Times New Roman"/>
                <a:cs typeface="Times New Roman"/>
              </a:rPr>
              <a:t>инв. № 17.010</a:t>
            </a:r>
            <a:r>
              <a:rPr lang="en-US" sz="800" b="1" kern="0" dirty="0">
                <a:solidFill>
                  <a:schemeClr val="accent2"/>
                </a:solidFill>
                <a:latin typeface="Times New Roman"/>
                <a:cs typeface="Times New Roman"/>
              </a:rPr>
              <a:t>.</a:t>
            </a:r>
            <a:r>
              <a:rPr lang="ru-RU" sz="800" b="1" kern="0" dirty="0">
                <a:solidFill>
                  <a:schemeClr val="accent2"/>
                </a:solidFill>
                <a:latin typeface="Times New Roman"/>
                <a:cs typeface="Times New Roman"/>
              </a:rPr>
              <a:t>(</a:t>
            </a:r>
            <a:r>
              <a:rPr lang="en-US" sz="800" b="1" kern="0" dirty="0">
                <a:solidFill>
                  <a:schemeClr val="accent2"/>
                </a:solidFill>
                <a:latin typeface="Times New Roman"/>
                <a:cs typeface="Times New Roman"/>
              </a:rPr>
              <a:t>v1</a:t>
            </a:r>
            <a:r>
              <a:rPr lang="ru-RU" sz="800" b="1" kern="0" dirty="0">
                <a:solidFill>
                  <a:schemeClr val="accent2"/>
                </a:solidFill>
                <a:latin typeface="Times New Roman"/>
                <a:cs typeface="Times New Roman"/>
              </a:rPr>
              <a:t>9</a:t>
            </a:r>
            <a:r>
              <a:rPr lang="en-US" sz="800" b="1" kern="0" dirty="0">
                <a:solidFill>
                  <a:schemeClr val="accent2"/>
                </a:solidFill>
                <a:latin typeface="Times New Roman"/>
                <a:cs typeface="Times New Roman"/>
              </a:rPr>
              <a:t>)</a:t>
            </a:r>
            <a:endParaRPr lang="ru-RU" sz="800" b="1" kern="0" dirty="0">
              <a:solidFill>
                <a:schemeClr val="accent2"/>
              </a:solidFill>
              <a:latin typeface="Times New Roman"/>
              <a:cs typeface="Times New Roman"/>
            </a:endParaRPr>
          </a:p>
        </p:txBody>
      </p:sp>
      <p:sp>
        <p:nvSpPr>
          <p:cNvPr id="4" name="Прямоугольник 3"/>
          <p:cNvSpPr/>
          <p:nvPr/>
        </p:nvSpPr>
        <p:spPr>
          <a:xfrm>
            <a:off x="193763" y="5302251"/>
            <a:ext cx="7346950" cy="1000274"/>
          </a:xfrm>
          <a:prstGeom prst="rect">
            <a:avLst/>
          </a:prstGeom>
        </p:spPr>
        <p:txBody>
          <a:bodyPr wrap="square">
            <a:spAutoFit/>
          </a:bodyPr>
          <a:lstStyle/>
          <a:p>
            <a:pPr>
              <a:spcBef>
                <a:spcPts val="600"/>
              </a:spcBef>
            </a:pPr>
            <a:r>
              <a:rPr lang="ru-RU" sz="1100" b="1" dirty="0">
                <a:solidFill>
                  <a:schemeClr val="accent2"/>
                </a:solidFill>
                <a:latin typeface="Times New Roman" pitchFamily="18" charset="0"/>
                <a:cs typeface="Times New Roman" pitchFamily="18" charset="0"/>
              </a:rPr>
              <a:t>Сайт:	</a:t>
            </a:r>
            <a:r>
              <a:rPr lang="ru-RU" sz="1100" b="1" dirty="0" err="1">
                <a:solidFill>
                  <a:schemeClr val="accent2"/>
                </a:solidFill>
                <a:latin typeface="Times New Roman" pitchFamily="18" charset="0"/>
                <a:cs typeface="Times New Roman" pitchFamily="18" charset="0"/>
              </a:rPr>
              <a:t>нилкэс.рф</a:t>
            </a:r>
            <a:endParaRPr lang="ru-RU" sz="1100" b="1" dirty="0">
              <a:solidFill>
                <a:schemeClr val="accent2"/>
              </a:solidFill>
              <a:latin typeface="Times New Roman" pitchFamily="18" charset="0"/>
              <a:cs typeface="Times New Roman" pitchFamily="18" charset="0"/>
            </a:endParaRPr>
          </a:p>
          <a:p>
            <a:pPr>
              <a:spcBef>
                <a:spcPts val="600"/>
              </a:spcBef>
            </a:pPr>
            <a:r>
              <a:rPr lang="ru-RU" sz="1100" b="1" dirty="0">
                <a:solidFill>
                  <a:schemeClr val="accent2"/>
                </a:solidFill>
                <a:latin typeface="Times New Roman" pitchFamily="18" charset="0"/>
                <a:cs typeface="Times New Roman" pitchFamily="18" charset="0"/>
              </a:rPr>
              <a:t>Адрес:	 </a:t>
            </a:r>
            <a:r>
              <a:rPr lang="ru-RU" sz="1100" dirty="0">
                <a:solidFill>
                  <a:schemeClr val="accent2"/>
                </a:solidFill>
                <a:latin typeface="Times New Roman" pitchFamily="18" charset="0"/>
                <a:cs typeface="Times New Roman" pitchFamily="18" charset="0"/>
              </a:rPr>
              <a:t>Россия, Санкт-Петербург, ул. Таврическая, 17, оф.501</a:t>
            </a:r>
          </a:p>
          <a:p>
            <a:pPr>
              <a:spcBef>
                <a:spcPts val="600"/>
              </a:spcBef>
            </a:pPr>
            <a:r>
              <a:rPr lang="ru-RU" sz="1100" b="1" dirty="0">
                <a:solidFill>
                  <a:schemeClr val="accent2"/>
                </a:solidFill>
                <a:latin typeface="Times New Roman" pitchFamily="18" charset="0"/>
                <a:cs typeface="Times New Roman" pitchFamily="18" charset="0"/>
              </a:rPr>
              <a:t>Телефон:</a:t>
            </a:r>
            <a:r>
              <a:rPr lang="ru-RU" sz="1100" dirty="0">
                <a:solidFill>
                  <a:schemeClr val="accent2"/>
                </a:solidFill>
                <a:latin typeface="Times New Roman" pitchFamily="18" charset="0"/>
                <a:cs typeface="Times New Roman" pitchFamily="18" charset="0"/>
              </a:rPr>
              <a:t> </a:t>
            </a:r>
            <a:r>
              <a:rPr lang="ru-RU" sz="1100" b="1" dirty="0">
                <a:solidFill>
                  <a:schemeClr val="accent2"/>
                </a:solidFill>
                <a:latin typeface="Times New Roman" pitchFamily="18" charset="0"/>
                <a:cs typeface="Times New Roman" pitchFamily="18" charset="0"/>
              </a:rPr>
              <a:t> 	</a:t>
            </a:r>
            <a:r>
              <a:rPr lang="ru-RU" sz="1100" dirty="0">
                <a:solidFill>
                  <a:schemeClr val="accent2"/>
                </a:solidFill>
                <a:latin typeface="Times New Roman" pitchFamily="18" charset="0"/>
                <a:cs typeface="Times New Roman" pitchFamily="18" charset="0"/>
              </a:rPr>
              <a:t>+7 (812) 309 39 61 </a:t>
            </a:r>
          </a:p>
          <a:p>
            <a:pPr>
              <a:spcBef>
                <a:spcPts val="600"/>
              </a:spcBef>
            </a:pPr>
            <a:r>
              <a:rPr lang="ru-RU" sz="1100" b="1" dirty="0">
                <a:solidFill>
                  <a:schemeClr val="accent2"/>
                </a:solidFill>
                <a:latin typeface="Times New Roman" pitchFamily="18" charset="0"/>
                <a:cs typeface="Times New Roman" pitchFamily="18" charset="0"/>
              </a:rPr>
              <a:t>Почта: 	</a:t>
            </a:r>
            <a:r>
              <a:rPr lang="ru-RU" sz="1100" dirty="0" err="1">
                <a:solidFill>
                  <a:schemeClr val="accent2"/>
                </a:solidFill>
                <a:latin typeface="Times New Roman" pitchFamily="18" charset="0"/>
                <a:cs typeface="Times New Roman" pitchFamily="18" charset="0"/>
              </a:rPr>
              <a:t>info@</a:t>
            </a:r>
            <a:r>
              <a:rPr lang="en-US" sz="1100" dirty="0">
                <a:solidFill>
                  <a:schemeClr val="accent2"/>
                </a:solidFill>
                <a:latin typeface="Times New Roman" pitchFamily="18" charset="0"/>
                <a:cs typeface="Times New Roman" pitchFamily="18" charset="0"/>
              </a:rPr>
              <a:t>nilkes.ru</a:t>
            </a:r>
            <a:endParaRPr lang="ru-RU" sz="1100" dirty="0">
              <a:solidFill>
                <a:schemeClr val="accent2"/>
              </a:solidFill>
              <a:latin typeface="Times New Roman" pitchFamily="18" charset="0"/>
              <a:cs typeface="Times New Roman" pitchFamily="18" charset="0"/>
            </a:endParaRPr>
          </a:p>
        </p:txBody>
      </p:sp>
      <p:sp>
        <p:nvSpPr>
          <p:cNvPr id="6" name="Прямоугольник 5"/>
          <p:cNvSpPr/>
          <p:nvPr/>
        </p:nvSpPr>
        <p:spPr bwMode="auto">
          <a:xfrm>
            <a:off x="7107382" y="6624604"/>
            <a:ext cx="1633770" cy="185437"/>
          </a:xfrm>
          <a:prstGeom prst="rect">
            <a:avLst/>
          </a:prstGeom>
          <a:gradFill>
            <a:gsLst>
              <a:gs pos="0">
                <a:srgbClr val="EFFFF3"/>
              </a:gs>
              <a:gs pos="100000">
                <a:srgbClr val="B5F5BD"/>
              </a:gs>
            </a:gsLst>
            <a:lin ang="0" scaled="0"/>
          </a:gra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ru-RU" sz="1900" b="0" i="0" u="none" strike="noStrike" cap="none" normalizeH="0" baseline="0">
              <a:ln>
                <a:noFill/>
              </a:ln>
              <a:solidFill>
                <a:schemeClr val="tx1"/>
              </a:solidFill>
              <a:effectLst/>
              <a:latin typeface="Arial" pitchFamily="34" charset="0"/>
            </a:endParaRPr>
          </a:p>
        </p:txBody>
      </p:sp>
      <p:sp>
        <p:nvSpPr>
          <p:cNvPr id="5" name="TextBox 4"/>
          <p:cNvSpPr txBox="1"/>
          <p:nvPr/>
        </p:nvSpPr>
        <p:spPr>
          <a:xfrm>
            <a:off x="6963511" y="6556617"/>
            <a:ext cx="2081378" cy="307777"/>
          </a:xfrm>
          <a:prstGeom prst="rect">
            <a:avLst/>
          </a:prstGeom>
          <a:noFill/>
        </p:spPr>
        <p:txBody>
          <a:bodyPr wrap="square" rtlCol="0">
            <a:spAutoFit/>
          </a:bodyPr>
          <a:lstStyle/>
          <a:p>
            <a:r>
              <a:rPr lang="ru-RU" sz="1400" b="1" dirty="0">
                <a:solidFill>
                  <a:schemeClr val="accent2">
                    <a:lumMod val="75000"/>
                  </a:schemeClr>
                </a:solidFill>
                <a:latin typeface="Times New Roman" pitchFamily="18" charset="0"/>
                <a:cs typeface="Times New Roman" pitchFamily="18" charset="0"/>
              </a:rPr>
              <a:t>Санкт-Петербург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2СУБ110-10-2ФМ (1).jpg"/>
          <p:cNvPicPr>
            <a:picLocks noChangeAspect="1"/>
          </p:cNvPicPr>
          <p:nvPr/>
        </p:nvPicPr>
        <p:blipFill>
          <a:blip r:embed="rId3" cstate="print"/>
          <a:stretch>
            <a:fillRect/>
          </a:stretch>
        </p:blipFill>
        <p:spPr>
          <a:xfrm>
            <a:off x="5375061" y="1502097"/>
            <a:ext cx="2146327" cy="2861771"/>
          </a:xfrm>
          <a:prstGeom prst="rect">
            <a:avLst/>
          </a:prstGeom>
        </p:spPr>
      </p:pic>
      <p:pic>
        <p:nvPicPr>
          <p:cNvPr id="18" name="Рисунок 17" descr="2СУБ110-10-6ФМ (1).jpg"/>
          <p:cNvPicPr>
            <a:picLocks noChangeAspect="1"/>
          </p:cNvPicPr>
          <p:nvPr/>
        </p:nvPicPr>
        <p:blipFill>
          <a:blip r:embed="rId4" cstate="print"/>
          <a:stretch>
            <a:fillRect/>
          </a:stretch>
        </p:blipFill>
        <p:spPr>
          <a:xfrm>
            <a:off x="7525942" y="1497640"/>
            <a:ext cx="2157104" cy="2876138"/>
          </a:xfrm>
          <a:prstGeom prst="rect">
            <a:avLst/>
          </a:prstGeom>
        </p:spPr>
      </p:pic>
      <p:pic>
        <p:nvPicPr>
          <p:cNvPr id="20" name="Рисунок 19" descr="СУБ110-10-4ФМ сх.jpg"/>
          <p:cNvPicPr>
            <a:picLocks noChangeAspect="1"/>
          </p:cNvPicPr>
          <p:nvPr/>
        </p:nvPicPr>
        <p:blipFill>
          <a:blip r:embed="rId5" cstate="print"/>
          <a:stretch>
            <a:fillRect/>
          </a:stretch>
        </p:blipFill>
        <p:spPr>
          <a:xfrm>
            <a:off x="2026097" y="1461246"/>
            <a:ext cx="1449795" cy="2899589"/>
          </a:xfrm>
          <a:prstGeom prst="rect">
            <a:avLst/>
          </a:prstGeom>
        </p:spPr>
      </p:pic>
      <p:pic>
        <p:nvPicPr>
          <p:cNvPr id="22" name="Рисунок 21" descr="СУБ110-10-6ФМ сх.jpg"/>
          <p:cNvPicPr>
            <a:picLocks noChangeAspect="1"/>
          </p:cNvPicPr>
          <p:nvPr/>
        </p:nvPicPr>
        <p:blipFill>
          <a:blip r:embed="rId6" cstate="print"/>
          <a:stretch>
            <a:fillRect/>
          </a:stretch>
        </p:blipFill>
        <p:spPr>
          <a:xfrm>
            <a:off x="3838305" y="1486803"/>
            <a:ext cx="1450871" cy="2901743"/>
          </a:xfrm>
          <a:prstGeom prst="rect">
            <a:avLst/>
          </a:prstGeom>
        </p:spPr>
      </p:pic>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35/10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414867" y="642043"/>
            <a:ext cx="9313333"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a:solidFill>
                  <a:schemeClr val="accent2"/>
                </a:solidFill>
                <a:latin typeface="Times New Roman"/>
                <a:cs typeface="Times New Roman"/>
              </a:rPr>
              <a:t>Анкерно-угловые опоры для совместной подвески проводов 35 и 10 кВ</a:t>
            </a:r>
          </a:p>
        </p:txBody>
      </p:sp>
      <p:sp>
        <p:nvSpPr>
          <p:cNvPr id="21"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9"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
        <p:nvSpPr>
          <p:cNvPr id="13" name="5-конечная звезда 12"/>
          <p:cNvSpPr/>
          <p:nvPr/>
        </p:nvSpPr>
        <p:spPr bwMode="auto">
          <a:xfrm>
            <a:off x="2940355" y="2974349"/>
            <a:ext cx="57787" cy="57787"/>
          </a:xfrm>
          <a:prstGeom prst="star5">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ru-RU" sz="1900" b="0" i="0" u="none" strike="noStrike" cap="none" normalizeH="0" baseline="0">
              <a:ln>
                <a:noFill/>
              </a:ln>
              <a:solidFill>
                <a:schemeClr val="tx1"/>
              </a:solidFill>
              <a:effectLst/>
              <a:latin typeface="Arial" pitchFamily="34" charset="0"/>
            </a:endParaRPr>
          </a:p>
        </p:txBody>
      </p:sp>
      <p:sp>
        <p:nvSpPr>
          <p:cNvPr id="14" name="5-конечная звезда 13"/>
          <p:cNvSpPr/>
          <p:nvPr/>
        </p:nvSpPr>
        <p:spPr bwMode="auto">
          <a:xfrm>
            <a:off x="4765189" y="2973783"/>
            <a:ext cx="57787" cy="57787"/>
          </a:xfrm>
          <a:prstGeom prst="star5">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ru-RU" sz="1900" b="0" i="0" u="none" strike="noStrike" cap="none" normalizeH="0" baseline="0">
              <a:ln>
                <a:noFill/>
              </a:ln>
              <a:solidFill>
                <a:schemeClr val="tx1"/>
              </a:solidFill>
              <a:effectLst/>
              <a:latin typeface="Arial" pitchFamily="34" charset="0"/>
            </a:endParaRPr>
          </a:p>
        </p:txBody>
      </p:sp>
      <p:sp>
        <p:nvSpPr>
          <p:cNvPr id="16" name="5-конечная звезда 15"/>
          <p:cNvSpPr/>
          <p:nvPr/>
        </p:nvSpPr>
        <p:spPr bwMode="auto">
          <a:xfrm>
            <a:off x="8324209" y="3014574"/>
            <a:ext cx="57787" cy="57787"/>
          </a:xfrm>
          <a:prstGeom prst="star5">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ru-RU" sz="1900" b="0" i="0" u="none" strike="noStrike" cap="none" normalizeH="0" baseline="0">
              <a:ln>
                <a:noFill/>
              </a:ln>
              <a:solidFill>
                <a:schemeClr val="tx1"/>
              </a:solidFill>
              <a:effectLst/>
              <a:latin typeface="Arial" pitchFamily="34" charset="0"/>
            </a:endParaRPr>
          </a:p>
        </p:txBody>
      </p:sp>
      <p:sp>
        <p:nvSpPr>
          <p:cNvPr id="17" name="5-конечная звезда 16"/>
          <p:cNvSpPr/>
          <p:nvPr/>
        </p:nvSpPr>
        <p:spPr bwMode="auto">
          <a:xfrm>
            <a:off x="6121492" y="3048566"/>
            <a:ext cx="57787" cy="57787"/>
          </a:xfrm>
          <a:prstGeom prst="star5">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ru-RU" sz="1900" b="0" i="0" u="none" strike="noStrike" cap="none" normalizeH="0" baseline="0">
              <a:ln>
                <a:noFill/>
              </a:ln>
              <a:solidFill>
                <a:schemeClr val="tx1"/>
              </a:solidFill>
              <a:effectLst/>
              <a:latin typeface="Arial" pitchFamily="34" charset="0"/>
            </a:endParaRPr>
          </a:p>
        </p:txBody>
      </p:sp>
      <p:sp>
        <p:nvSpPr>
          <p:cNvPr id="23" name="5-конечная звезда 22"/>
          <p:cNvSpPr/>
          <p:nvPr/>
        </p:nvSpPr>
        <p:spPr bwMode="auto">
          <a:xfrm>
            <a:off x="4916529" y="5010815"/>
            <a:ext cx="57787" cy="57787"/>
          </a:xfrm>
          <a:prstGeom prst="star5">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ru-RU" sz="1900" b="0" i="0" u="none" strike="noStrike" cap="none" normalizeH="0" baseline="0">
              <a:ln>
                <a:noFill/>
              </a:ln>
              <a:solidFill>
                <a:schemeClr val="tx1"/>
              </a:solidFill>
              <a:effectLst/>
              <a:latin typeface="Arial" pitchFamily="34" charset="0"/>
            </a:endParaRPr>
          </a:p>
        </p:txBody>
      </p:sp>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58"/>
          <a:ext cx="9310126" cy="5238875"/>
        </p:xfrm>
        <a:graphic>
          <a:graphicData uri="http://schemas.openxmlformats.org/drawingml/2006/table">
            <a:tbl>
              <a:tblPr firstRow="1" firstCol="1" bandRow="1">
                <a:tableStyleId>{BC89EF96-8CEA-46FF-86C4-4CE0E7609802}</a:tableStyleId>
              </a:tblPr>
              <a:tblGrid>
                <a:gridCol w="1542255">
                  <a:extLst>
                    <a:ext uri="{9D8B030D-6E8A-4147-A177-3AD203B41FA5}">
                      <a16:colId xmlns:a16="http://schemas.microsoft.com/office/drawing/2014/main" val="20000"/>
                    </a:ext>
                  </a:extLst>
                </a:gridCol>
                <a:gridCol w="1736941">
                  <a:extLst>
                    <a:ext uri="{9D8B030D-6E8A-4147-A177-3AD203B41FA5}">
                      <a16:colId xmlns:a16="http://schemas.microsoft.com/office/drawing/2014/main" val="20001"/>
                    </a:ext>
                  </a:extLst>
                </a:gridCol>
                <a:gridCol w="1649506">
                  <a:extLst>
                    <a:ext uri="{9D8B030D-6E8A-4147-A177-3AD203B41FA5}">
                      <a16:colId xmlns:a16="http://schemas.microsoft.com/office/drawing/2014/main" val="20002"/>
                    </a:ext>
                  </a:extLst>
                </a:gridCol>
                <a:gridCol w="2178424">
                  <a:extLst>
                    <a:ext uri="{9D8B030D-6E8A-4147-A177-3AD203B41FA5}">
                      <a16:colId xmlns:a16="http://schemas.microsoft.com/office/drawing/2014/main" val="20003"/>
                    </a:ext>
                  </a:extLst>
                </a:gridCol>
                <a:gridCol w="2203000">
                  <a:extLst>
                    <a:ext uri="{9D8B030D-6E8A-4147-A177-3AD203B41FA5}">
                      <a16:colId xmlns:a16="http://schemas.microsoft.com/office/drawing/2014/main" val="20004"/>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СУБ35/2х10-1Ф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СУБ35/2х10-1ФБТ</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2СУБ35/2х10-1Ф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2СУБ35/2х10-1ФБТ</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8639">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kern="1200" dirty="0">
                          <a:solidFill>
                            <a:schemeClr val="tx1"/>
                          </a:solidFill>
                          <a:effectLst/>
                          <a:latin typeface="+mn-lt"/>
                          <a:ea typeface="+mn-ea"/>
                          <a:cs typeface="+mn-cs"/>
                        </a:rPr>
                        <a:t>3 (650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237067">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3 (20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271709">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latin typeface="+mn-lt"/>
                          <a:ea typeface="Calibri"/>
                          <a:cs typeface="Times New Roman" panose="02020603050405020304" pitchFamily="18" charset="0"/>
                        </a:rPr>
                        <a:t>АС120/19 +  (  ) ВОЛС ДС-9,5-6</a:t>
                      </a:r>
                      <a:r>
                        <a:rPr lang="en-US" sz="1100" b="0" dirty="0">
                          <a:effectLst/>
                          <a:latin typeface="+mn-lt"/>
                          <a:ea typeface="Calibri"/>
                          <a:cs typeface="Times New Roman" panose="02020603050405020304" pitchFamily="18" charset="0"/>
                        </a:rPr>
                        <a:t>Z-</a:t>
                      </a:r>
                      <a:r>
                        <a:rPr lang="ru-RU" sz="1100" b="0" dirty="0">
                          <a:effectLst/>
                          <a:latin typeface="+mn-lt"/>
                          <a:ea typeface="Calibri"/>
                          <a:cs typeface="Times New Roman" panose="02020603050405020304" pitchFamily="18" charset="0"/>
                        </a:rPr>
                        <a:t>6/48</a:t>
                      </a:r>
                      <a:r>
                        <a:rPr lang="ru-RU" sz="1100" b="0" baseline="0" dirty="0">
                          <a:effectLst/>
                          <a:latin typeface="+mn-lt"/>
                          <a:ea typeface="Calibri"/>
                          <a:cs typeface="Times New Roman" panose="02020603050405020304" pitchFamily="18" charset="0"/>
                        </a:rPr>
                        <a:t> или ОКЛЖ-Т-20</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227824">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latin typeface="+mn-lt"/>
                          <a:ea typeface="Calibri"/>
                          <a:cs typeface="Times New Roman" panose="02020603050405020304" pitchFamily="18" charset="0"/>
                        </a:rPr>
                        <a:t>8,0-М3-В-ОЖ-Н-Р</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dirty="0"/>
                    </a:p>
                  </a:txBody>
                  <a:tcPr/>
                </a:tc>
                <a:tc hMerge="1">
                  <a:txBody>
                    <a:bodyPr/>
                    <a:lstStyle/>
                    <a:p>
                      <a:endParaRPr lang="ru-RU"/>
                    </a:p>
                  </a:txBody>
                  <a:tcPr/>
                </a:tc>
                <a:extLst>
                  <a:ext uri="{0D108BD9-81ED-4DB2-BD59-A6C34878D82A}">
                    <a16:rowId xmlns:a16="http://schemas.microsoft.com/office/drawing/2014/main" val="10005"/>
                  </a:ext>
                </a:extLst>
              </a:tr>
              <a:tr h="330200">
                <a:tc>
                  <a:txBody>
                    <a:bodyPr/>
                    <a:lstStyle/>
                    <a:p>
                      <a:pPr algn="l">
                        <a:lnSpc>
                          <a:spcPct val="100000"/>
                        </a:lnSpc>
                        <a:spcAft>
                          <a:spcPts val="0"/>
                        </a:spcAft>
                      </a:pPr>
                      <a:r>
                        <a:rPr lang="ru-RU" sz="1000" b="0" dirty="0">
                          <a:effectLst/>
                        </a:rPr>
                        <a:t>Марка и масса стоек, т </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a:t>
                      </a:r>
                      <a:r>
                        <a:rPr lang="en-US" sz="1100" b="0" dirty="0">
                          <a:effectLst/>
                          <a:latin typeface="+mn-lt"/>
                          <a:ea typeface="Calibri"/>
                          <a:cs typeface="Times New Roman" panose="02020603050405020304" pitchFamily="18" charset="0"/>
                        </a:rPr>
                        <a:t>15</a:t>
                      </a:r>
                      <a:r>
                        <a:rPr lang="ru-RU" sz="1100" b="0" dirty="0">
                          <a:effectLst/>
                          <a:latin typeface="+mn-lt"/>
                          <a:ea typeface="Calibri"/>
                          <a:cs typeface="Times New Roman" panose="02020603050405020304" pitchFamily="18" charset="0"/>
                        </a:rPr>
                        <a:t>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8</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a:t>
                      </a:r>
                      <a:r>
                        <a:rPr lang="en-US" sz="1100" b="0" dirty="0">
                          <a:effectLst/>
                          <a:latin typeface="+mn-lt"/>
                          <a:ea typeface="Calibri"/>
                          <a:cs typeface="Times New Roman" panose="02020603050405020304" pitchFamily="18" charset="0"/>
                        </a:rPr>
                        <a:t>15</a:t>
                      </a:r>
                      <a:r>
                        <a:rPr lang="ru-RU" sz="1100" b="0" dirty="0">
                          <a:effectLst/>
                          <a:latin typeface="+mn-lt"/>
                          <a:ea typeface="Calibri"/>
                          <a:cs typeface="Times New Roman" panose="02020603050405020304" pitchFamily="18" charset="0"/>
                        </a:rPr>
                        <a:t>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8</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b="0" dirty="0">
                          <a:effectLst/>
                          <a:latin typeface="+mn-lt"/>
                          <a:ea typeface="Calibri"/>
                          <a:cs typeface="Times New Roman" panose="02020603050405020304" pitchFamily="18" charset="0"/>
                        </a:rPr>
                        <a:t>2</a:t>
                      </a:r>
                      <a:r>
                        <a:rPr lang="ru-RU" sz="1100" b="0" dirty="0" err="1">
                          <a:effectLst/>
                          <a:latin typeface="+mn-lt"/>
                          <a:ea typeface="Calibri"/>
                          <a:cs typeface="Times New Roman" panose="02020603050405020304" pitchFamily="18" charset="0"/>
                        </a:rPr>
                        <a:t>хСЦС</a:t>
                      </a:r>
                      <a:r>
                        <a:rPr lang="en-US" sz="1100" b="0" dirty="0">
                          <a:effectLst/>
                          <a:latin typeface="+mn-lt"/>
                          <a:ea typeface="Calibri"/>
                          <a:cs typeface="Times New Roman" panose="02020603050405020304" pitchFamily="18" charset="0"/>
                        </a:rPr>
                        <a:t>15</a:t>
                      </a:r>
                      <a:r>
                        <a:rPr lang="ru-RU" sz="1100" b="0" dirty="0">
                          <a:effectLst/>
                          <a:latin typeface="+mn-lt"/>
                          <a:ea typeface="Calibri"/>
                          <a:cs typeface="Times New Roman" panose="02020603050405020304" pitchFamily="18" charset="0"/>
                        </a:rPr>
                        <a:t>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16</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b="0" dirty="0">
                          <a:effectLst/>
                          <a:latin typeface="+mn-lt"/>
                          <a:ea typeface="Calibri"/>
                          <a:cs typeface="Times New Roman" panose="02020603050405020304" pitchFamily="18" charset="0"/>
                        </a:rPr>
                        <a:t>2</a:t>
                      </a:r>
                      <a:r>
                        <a:rPr lang="ru-RU" sz="1100" b="0" dirty="0" err="1">
                          <a:effectLst/>
                          <a:latin typeface="+mn-lt"/>
                          <a:ea typeface="Calibri"/>
                          <a:cs typeface="Times New Roman" panose="02020603050405020304" pitchFamily="18" charset="0"/>
                        </a:rPr>
                        <a:t>хСЦС</a:t>
                      </a:r>
                      <a:r>
                        <a:rPr lang="en-US" sz="1100" b="0" dirty="0">
                          <a:effectLst/>
                          <a:latin typeface="+mn-lt"/>
                          <a:ea typeface="Calibri"/>
                          <a:cs typeface="Times New Roman" panose="02020603050405020304" pitchFamily="18" charset="0"/>
                        </a:rPr>
                        <a:t>15</a:t>
                      </a:r>
                      <a:r>
                        <a:rPr lang="ru-RU" sz="1100" b="0" dirty="0">
                          <a:effectLst/>
                          <a:latin typeface="+mn-lt"/>
                          <a:ea typeface="Calibri"/>
                          <a:cs typeface="Times New Roman" panose="02020603050405020304" pitchFamily="18" charset="0"/>
                        </a:rPr>
                        <a:t>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16</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02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100" b="0" kern="1200" dirty="0">
                        <a:solidFill>
                          <a:schemeClr val="tx1"/>
                        </a:solidFill>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b="0" kern="1200" dirty="0">
                        <a:solidFill>
                          <a:schemeClr val="tx1"/>
                        </a:solidFill>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b="0" kern="1200" dirty="0">
                        <a:solidFill>
                          <a:schemeClr val="tx1"/>
                        </a:solidFill>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32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a:t>
                      </a:r>
                      <a:r>
                        <a:rPr lang="ru-RU" sz="1000" b="0" baseline="0" dirty="0">
                          <a:effectLst/>
                          <a:latin typeface="+mn-lt"/>
                          <a:ea typeface="Calibri"/>
                          <a:cs typeface="Times New Roman" panose="02020603050405020304" pitchFamily="18" charset="0"/>
                        </a:rPr>
                        <a:t> проекта</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100" b="0" kern="1200" dirty="0">
                          <a:solidFill>
                            <a:schemeClr val="tx1"/>
                          </a:solidFill>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0" kern="1200" dirty="0">
                          <a:solidFill>
                            <a:schemeClr val="tx1"/>
                          </a:solidFill>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0" kern="1200" dirty="0">
                          <a:solidFill>
                            <a:schemeClr val="tx1"/>
                          </a:solidFill>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2299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2СУБ110-10-2ФМ (1).jpg"/>
          <p:cNvPicPr>
            <a:picLocks noChangeAspect="1"/>
          </p:cNvPicPr>
          <p:nvPr/>
        </p:nvPicPr>
        <p:blipFill>
          <a:blip r:embed="rId3" cstate="print"/>
          <a:stretch>
            <a:fillRect/>
          </a:stretch>
        </p:blipFill>
        <p:spPr>
          <a:xfrm>
            <a:off x="5375061" y="1502098"/>
            <a:ext cx="2146327" cy="2861769"/>
          </a:xfrm>
          <a:prstGeom prst="rect">
            <a:avLst/>
          </a:prstGeom>
        </p:spPr>
      </p:pic>
      <p:pic>
        <p:nvPicPr>
          <p:cNvPr id="18" name="Рисунок 17" descr="2СУБ110-10-6ФМ (1).jpg"/>
          <p:cNvPicPr>
            <a:picLocks noChangeAspect="1"/>
          </p:cNvPicPr>
          <p:nvPr/>
        </p:nvPicPr>
        <p:blipFill>
          <a:blip r:embed="rId4" cstate="print"/>
          <a:stretch>
            <a:fillRect/>
          </a:stretch>
        </p:blipFill>
        <p:spPr>
          <a:xfrm>
            <a:off x="7525942" y="1497640"/>
            <a:ext cx="2157103" cy="2876138"/>
          </a:xfrm>
          <a:prstGeom prst="rect">
            <a:avLst/>
          </a:prstGeom>
        </p:spPr>
      </p:pic>
      <p:pic>
        <p:nvPicPr>
          <p:cNvPr id="20" name="Рисунок 19" descr="СУБ110-10-4ФМ сх.jpg"/>
          <p:cNvPicPr>
            <a:picLocks noChangeAspect="1"/>
          </p:cNvPicPr>
          <p:nvPr/>
        </p:nvPicPr>
        <p:blipFill>
          <a:blip r:embed="rId5" cstate="print"/>
          <a:stretch>
            <a:fillRect/>
          </a:stretch>
        </p:blipFill>
        <p:spPr>
          <a:xfrm>
            <a:off x="2026097" y="1461246"/>
            <a:ext cx="1449794" cy="2899589"/>
          </a:xfrm>
          <a:prstGeom prst="rect">
            <a:avLst/>
          </a:prstGeom>
        </p:spPr>
      </p:pic>
      <p:pic>
        <p:nvPicPr>
          <p:cNvPr id="22" name="Рисунок 21" descr="СУБ110-10-6ФМ сх.jpg"/>
          <p:cNvPicPr>
            <a:picLocks noChangeAspect="1"/>
          </p:cNvPicPr>
          <p:nvPr/>
        </p:nvPicPr>
        <p:blipFill>
          <a:blip r:embed="rId6" cstate="print"/>
          <a:stretch>
            <a:fillRect/>
          </a:stretch>
        </p:blipFill>
        <p:spPr>
          <a:xfrm>
            <a:off x="3838305" y="1486803"/>
            <a:ext cx="1450871" cy="2901743"/>
          </a:xfrm>
          <a:prstGeom prst="rect">
            <a:avLst/>
          </a:prstGeom>
        </p:spPr>
      </p:pic>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35/10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414867" y="642043"/>
            <a:ext cx="9313333"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a:solidFill>
                  <a:schemeClr val="accent2"/>
                </a:solidFill>
                <a:latin typeface="Times New Roman"/>
                <a:cs typeface="Times New Roman"/>
              </a:rPr>
              <a:t>Анкерно-угловые опоры для совместной подвески проводов 35 и 10 кВ</a:t>
            </a:r>
          </a:p>
        </p:txBody>
      </p:sp>
      <p:sp>
        <p:nvSpPr>
          <p:cNvPr id="21"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9"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58"/>
          <a:ext cx="9310126" cy="5238875"/>
        </p:xfrm>
        <a:graphic>
          <a:graphicData uri="http://schemas.openxmlformats.org/drawingml/2006/table">
            <a:tbl>
              <a:tblPr firstRow="1" firstCol="1" bandRow="1">
                <a:tableStyleId>{BC89EF96-8CEA-46FF-86C4-4CE0E7609802}</a:tableStyleId>
              </a:tblPr>
              <a:tblGrid>
                <a:gridCol w="1580021">
                  <a:extLst>
                    <a:ext uri="{9D8B030D-6E8A-4147-A177-3AD203B41FA5}">
                      <a16:colId xmlns:a16="http://schemas.microsoft.com/office/drawing/2014/main" val="20000"/>
                    </a:ext>
                  </a:extLst>
                </a:gridCol>
                <a:gridCol w="1699175">
                  <a:extLst>
                    <a:ext uri="{9D8B030D-6E8A-4147-A177-3AD203B41FA5}">
                      <a16:colId xmlns:a16="http://schemas.microsoft.com/office/drawing/2014/main" val="20001"/>
                    </a:ext>
                  </a:extLst>
                </a:gridCol>
                <a:gridCol w="1649506">
                  <a:extLst>
                    <a:ext uri="{9D8B030D-6E8A-4147-A177-3AD203B41FA5}">
                      <a16:colId xmlns:a16="http://schemas.microsoft.com/office/drawing/2014/main" val="20002"/>
                    </a:ext>
                  </a:extLst>
                </a:gridCol>
                <a:gridCol w="2178424">
                  <a:extLst>
                    <a:ext uri="{9D8B030D-6E8A-4147-A177-3AD203B41FA5}">
                      <a16:colId xmlns:a16="http://schemas.microsoft.com/office/drawing/2014/main" val="20003"/>
                    </a:ext>
                  </a:extLst>
                </a:gridCol>
                <a:gridCol w="2203000">
                  <a:extLst>
                    <a:ext uri="{9D8B030D-6E8A-4147-A177-3AD203B41FA5}">
                      <a16:colId xmlns:a16="http://schemas.microsoft.com/office/drawing/2014/main" val="20004"/>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СУБ35/10-2Ф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СУБ35/10-2ФБТ</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2СУБ35/10-2Ф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2СУБ35/10-2ФБТ</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8639">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kern="1200" dirty="0">
                          <a:solidFill>
                            <a:schemeClr val="tx1"/>
                          </a:solidFill>
                          <a:effectLst/>
                          <a:latin typeface="+mn-lt"/>
                          <a:ea typeface="+mn-ea"/>
                          <a:cs typeface="+mn-cs"/>
                        </a:rPr>
                        <a:t>3 (650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237067">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3 (20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271709">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latin typeface="+mn-lt"/>
                          <a:ea typeface="Calibri"/>
                          <a:cs typeface="Times New Roman" panose="02020603050405020304" pitchFamily="18" charset="0"/>
                        </a:rPr>
                        <a:t>АС120/19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227824">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latin typeface="+mn-lt"/>
                          <a:ea typeface="Calibri"/>
                          <a:cs typeface="Times New Roman" panose="02020603050405020304" pitchFamily="18" charset="0"/>
                        </a:rPr>
                        <a:t>8,0-М3-В-ОЖ-Н-Р</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dirty="0"/>
                    </a:p>
                  </a:txBody>
                  <a:tcPr/>
                </a:tc>
                <a:tc hMerge="1">
                  <a:txBody>
                    <a:bodyPr/>
                    <a:lstStyle/>
                    <a:p>
                      <a:endParaRPr lang="ru-RU"/>
                    </a:p>
                  </a:txBody>
                  <a:tcPr/>
                </a:tc>
                <a:extLst>
                  <a:ext uri="{0D108BD9-81ED-4DB2-BD59-A6C34878D82A}">
                    <a16:rowId xmlns:a16="http://schemas.microsoft.com/office/drawing/2014/main" val="10005"/>
                  </a:ext>
                </a:extLst>
              </a:tr>
              <a:tr h="330200">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a:t>
                      </a:r>
                      <a:r>
                        <a:rPr lang="en-US" sz="1100" b="0" dirty="0">
                          <a:effectLst/>
                          <a:latin typeface="+mn-lt"/>
                          <a:ea typeface="Calibri"/>
                          <a:cs typeface="Times New Roman" panose="02020603050405020304" pitchFamily="18" charset="0"/>
                        </a:rPr>
                        <a:t>15</a:t>
                      </a:r>
                      <a:r>
                        <a:rPr lang="ru-RU" sz="1100" b="0" dirty="0">
                          <a:effectLst/>
                          <a:latin typeface="+mn-lt"/>
                          <a:ea typeface="Calibri"/>
                          <a:cs typeface="Times New Roman" panose="02020603050405020304" pitchFamily="18" charset="0"/>
                        </a:rPr>
                        <a:t>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8</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a:t>
                      </a:r>
                      <a:r>
                        <a:rPr lang="en-US" sz="1100" b="0" dirty="0">
                          <a:effectLst/>
                          <a:latin typeface="+mn-lt"/>
                          <a:ea typeface="Calibri"/>
                          <a:cs typeface="Times New Roman" panose="02020603050405020304" pitchFamily="18" charset="0"/>
                        </a:rPr>
                        <a:t>15</a:t>
                      </a:r>
                      <a:r>
                        <a:rPr lang="ru-RU" sz="1100" b="0" dirty="0">
                          <a:effectLst/>
                          <a:latin typeface="+mn-lt"/>
                          <a:ea typeface="Calibri"/>
                          <a:cs typeface="Times New Roman" panose="02020603050405020304" pitchFamily="18" charset="0"/>
                        </a:rPr>
                        <a:t>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8</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b="0" dirty="0">
                          <a:effectLst/>
                          <a:latin typeface="+mn-lt"/>
                          <a:ea typeface="Calibri"/>
                          <a:cs typeface="Times New Roman" panose="02020603050405020304" pitchFamily="18" charset="0"/>
                        </a:rPr>
                        <a:t>2</a:t>
                      </a:r>
                      <a:r>
                        <a:rPr lang="ru-RU" sz="1100" b="0" dirty="0" err="1">
                          <a:effectLst/>
                          <a:latin typeface="+mn-lt"/>
                          <a:ea typeface="Calibri"/>
                          <a:cs typeface="Times New Roman" panose="02020603050405020304" pitchFamily="18" charset="0"/>
                        </a:rPr>
                        <a:t>хСЦС</a:t>
                      </a:r>
                      <a:r>
                        <a:rPr lang="en-US" sz="1100" b="0" dirty="0">
                          <a:effectLst/>
                          <a:latin typeface="+mn-lt"/>
                          <a:ea typeface="Calibri"/>
                          <a:cs typeface="Times New Roman" panose="02020603050405020304" pitchFamily="18" charset="0"/>
                        </a:rPr>
                        <a:t>15</a:t>
                      </a:r>
                      <a:r>
                        <a:rPr lang="ru-RU" sz="1100" b="0" dirty="0">
                          <a:effectLst/>
                          <a:latin typeface="+mn-lt"/>
                          <a:ea typeface="Calibri"/>
                          <a:cs typeface="Times New Roman" panose="02020603050405020304" pitchFamily="18" charset="0"/>
                        </a:rPr>
                        <a:t>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16</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b="0" dirty="0">
                          <a:effectLst/>
                          <a:latin typeface="+mn-lt"/>
                          <a:ea typeface="Calibri"/>
                          <a:cs typeface="Times New Roman" panose="02020603050405020304" pitchFamily="18" charset="0"/>
                        </a:rPr>
                        <a:t>2</a:t>
                      </a:r>
                      <a:r>
                        <a:rPr lang="ru-RU" sz="1100" b="0" dirty="0" err="1">
                          <a:effectLst/>
                          <a:latin typeface="+mn-lt"/>
                          <a:ea typeface="Calibri"/>
                          <a:cs typeface="Times New Roman" panose="02020603050405020304" pitchFamily="18" charset="0"/>
                        </a:rPr>
                        <a:t>хСЦС</a:t>
                      </a:r>
                      <a:r>
                        <a:rPr lang="en-US" sz="1100" b="0" dirty="0">
                          <a:effectLst/>
                          <a:latin typeface="+mn-lt"/>
                          <a:ea typeface="Calibri"/>
                          <a:cs typeface="Times New Roman" panose="02020603050405020304" pitchFamily="18" charset="0"/>
                        </a:rPr>
                        <a:t>15</a:t>
                      </a:r>
                      <a:r>
                        <a:rPr lang="ru-RU" sz="1100" b="0" dirty="0">
                          <a:effectLst/>
                          <a:latin typeface="+mn-lt"/>
                          <a:ea typeface="Calibri"/>
                          <a:cs typeface="Times New Roman" panose="02020603050405020304" pitchFamily="18" charset="0"/>
                        </a:rPr>
                        <a:t>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16</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02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100" b="0" kern="1200" dirty="0">
                        <a:solidFill>
                          <a:schemeClr val="tx1"/>
                        </a:solidFill>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b="0" kern="1200" dirty="0">
                        <a:solidFill>
                          <a:schemeClr val="tx1"/>
                        </a:solidFill>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b="0" kern="1200" dirty="0">
                        <a:solidFill>
                          <a:schemeClr val="tx1"/>
                        </a:solidFill>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32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a:t>
                      </a:r>
                      <a:r>
                        <a:rPr lang="ru-RU" sz="1000" b="0" baseline="0" dirty="0">
                          <a:effectLst/>
                          <a:latin typeface="+mn-lt"/>
                          <a:ea typeface="Calibri"/>
                          <a:cs typeface="Times New Roman" panose="02020603050405020304" pitchFamily="18" charset="0"/>
                        </a:rPr>
                        <a:t> проекта</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100" b="0" kern="1200" dirty="0">
                          <a:solidFill>
                            <a:schemeClr val="tx1"/>
                          </a:solidFill>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0" kern="1200" dirty="0">
                          <a:solidFill>
                            <a:schemeClr val="tx1"/>
                          </a:solidFill>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0" kern="1200" dirty="0">
                          <a:solidFill>
                            <a:schemeClr val="tx1"/>
                          </a:solidFill>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2299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58"/>
          <a:ext cx="9301074" cy="5238875"/>
        </p:xfrm>
        <a:graphic>
          <a:graphicData uri="http://schemas.openxmlformats.org/drawingml/2006/table">
            <a:tbl>
              <a:tblPr firstRow="1" firstCol="1" bandRow="1">
                <a:tableStyleId>{BC89EF96-8CEA-46FF-86C4-4CE0E7609802}</a:tableStyleId>
              </a:tblPr>
              <a:tblGrid>
                <a:gridCol w="1518505">
                  <a:extLst>
                    <a:ext uri="{9D8B030D-6E8A-4147-A177-3AD203B41FA5}">
                      <a16:colId xmlns:a16="http://schemas.microsoft.com/office/drawing/2014/main" val="20000"/>
                    </a:ext>
                  </a:extLst>
                </a:gridCol>
                <a:gridCol w="1877730">
                  <a:extLst>
                    <a:ext uri="{9D8B030D-6E8A-4147-A177-3AD203B41FA5}">
                      <a16:colId xmlns:a16="http://schemas.microsoft.com/office/drawing/2014/main" val="20001"/>
                    </a:ext>
                  </a:extLst>
                </a:gridCol>
                <a:gridCol w="1532467">
                  <a:extLst>
                    <a:ext uri="{9D8B030D-6E8A-4147-A177-3AD203B41FA5}">
                      <a16:colId xmlns:a16="http://schemas.microsoft.com/office/drawing/2014/main" val="20002"/>
                    </a:ext>
                  </a:extLst>
                </a:gridCol>
                <a:gridCol w="2269067">
                  <a:extLst>
                    <a:ext uri="{9D8B030D-6E8A-4147-A177-3AD203B41FA5}">
                      <a16:colId xmlns:a16="http://schemas.microsoft.com/office/drawing/2014/main" val="20003"/>
                    </a:ext>
                  </a:extLst>
                </a:gridCol>
                <a:gridCol w="2103305">
                  <a:extLst>
                    <a:ext uri="{9D8B030D-6E8A-4147-A177-3AD203B41FA5}">
                      <a16:colId xmlns:a16="http://schemas.microsoft.com/office/drawing/2014/main" val="20004"/>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СУБ110/10-4ФМ</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СУБ110/10-6ФМ</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2СУБ110/10-2ФМ</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2СУБ110/10-6ФМ</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8639">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kern="1200" dirty="0">
                          <a:solidFill>
                            <a:schemeClr val="tx1"/>
                          </a:solidFill>
                          <a:effectLst/>
                          <a:latin typeface="+mn-lt"/>
                          <a:ea typeface="+mn-ea"/>
                          <a:cs typeface="+mn-cs"/>
                        </a:rPr>
                        <a:t>2 (500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237067">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 (15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271709">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latin typeface="+mn-lt"/>
                          <a:ea typeface="Calibri"/>
                          <a:cs typeface="Times New Roman" panose="02020603050405020304" pitchFamily="18" charset="0"/>
                        </a:rPr>
                        <a:t>АС240/32  и  СИП3 -1х120-20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227824">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rPr>
                        <a:t>9,2-М3-8-ОЖ-Н-Р</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330200">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СЦС200.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10,5</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СЦС200.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10,5</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2хСЦС200.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21</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2хСЦС200.</a:t>
                      </a:r>
                      <a:r>
                        <a:rPr lang="en-US" sz="1100" b="0" dirty="0">
                          <a:effectLst/>
                          <a:latin typeface="+mn-lt"/>
                          <a:ea typeface="Calibri"/>
                          <a:cs typeface="Times New Roman" panose="02020603050405020304" pitchFamily="18" charset="0"/>
                        </a:rPr>
                        <a:t>80</a:t>
                      </a:r>
                      <a:r>
                        <a:rPr lang="ru-RU" sz="1100" b="0" dirty="0">
                          <a:effectLst/>
                          <a:latin typeface="+mn-lt"/>
                          <a:ea typeface="Calibri"/>
                          <a:cs typeface="Times New Roman" panose="02020603050405020304" pitchFamily="18" charset="0"/>
                        </a:rPr>
                        <a:t>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21</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02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100" b="0" kern="1200" dirty="0">
                        <a:solidFill>
                          <a:schemeClr val="tx1"/>
                        </a:solidFill>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b="0" kern="1200" dirty="0">
                        <a:solidFill>
                          <a:schemeClr val="tx1"/>
                        </a:solidFill>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b="0" kern="1200" dirty="0">
                        <a:solidFill>
                          <a:schemeClr val="tx1"/>
                        </a:solidFill>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32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a:t>
                      </a:r>
                      <a:r>
                        <a:rPr lang="ru-RU" sz="1000" b="0" baseline="0" dirty="0">
                          <a:effectLst/>
                          <a:latin typeface="+mn-lt"/>
                          <a:ea typeface="Calibri"/>
                          <a:cs typeface="Times New Roman" panose="02020603050405020304" pitchFamily="18" charset="0"/>
                        </a:rPr>
                        <a:t> проекта</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100" b="0" kern="1200" dirty="0">
                          <a:solidFill>
                            <a:schemeClr val="tx1"/>
                          </a:solidFill>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0" kern="1200" dirty="0">
                          <a:solidFill>
                            <a:schemeClr val="tx1"/>
                          </a:solidFill>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0" kern="1200" dirty="0">
                          <a:solidFill>
                            <a:schemeClr val="tx1"/>
                          </a:solidFill>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22" name="Рисунок 21" descr="СУБ110-10-6ФМ сх.jpg"/>
          <p:cNvPicPr>
            <a:picLocks noChangeAspect="1"/>
          </p:cNvPicPr>
          <p:nvPr/>
        </p:nvPicPr>
        <p:blipFill>
          <a:blip r:embed="rId3" cstate="print"/>
          <a:srcRect r="16237" b="6720"/>
          <a:stretch>
            <a:fillRect/>
          </a:stretch>
        </p:blipFill>
        <p:spPr>
          <a:xfrm>
            <a:off x="3853458" y="1388149"/>
            <a:ext cx="1310970" cy="2919834"/>
          </a:xfrm>
          <a:prstGeom prst="rect">
            <a:avLst/>
          </a:prstGeom>
        </p:spPr>
      </p:pic>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110/10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414867" y="642043"/>
            <a:ext cx="9313333"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a:solidFill>
                  <a:schemeClr val="accent2"/>
                </a:solidFill>
                <a:latin typeface="Times New Roman"/>
                <a:cs typeface="Times New Roman"/>
              </a:rPr>
              <a:t>Анкерно-угловые опоры для совместной подвески проводов 110 и 10 кВ</a:t>
            </a:r>
          </a:p>
        </p:txBody>
      </p:sp>
      <p:sp>
        <p:nvSpPr>
          <p:cNvPr id="21"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9"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12" name="Рисунок 11" descr="2СУБ110-10-2ФМ (1).jpg"/>
          <p:cNvPicPr>
            <a:picLocks noChangeAspect="1"/>
          </p:cNvPicPr>
          <p:nvPr/>
        </p:nvPicPr>
        <p:blipFill>
          <a:blip r:embed="rId4" cstate="print"/>
          <a:srcRect l="4895" t="7789" r="13772" b="6460"/>
          <a:stretch>
            <a:fillRect/>
          </a:stretch>
        </p:blipFill>
        <p:spPr>
          <a:xfrm>
            <a:off x="5460641" y="1418919"/>
            <a:ext cx="2073499" cy="2914822"/>
          </a:xfrm>
          <a:prstGeom prst="rect">
            <a:avLst/>
          </a:prstGeom>
        </p:spPr>
      </p:pic>
      <p:pic>
        <p:nvPicPr>
          <p:cNvPr id="18" name="Рисунок 17" descr="2СУБ110-10-6ФМ (1).jpg"/>
          <p:cNvPicPr>
            <a:picLocks noChangeAspect="1"/>
          </p:cNvPicPr>
          <p:nvPr/>
        </p:nvPicPr>
        <p:blipFill>
          <a:blip r:embed="rId5" cstate="print"/>
          <a:srcRect l="11575" t="9851" r="12847" b="5499"/>
          <a:stretch>
            <a:fillRect/>
          </a:stretch>
        </p:blipFill>
        <p:spPr>
          <a:xfrm>
            <a:off x="7630732" y="1493949"/>
            <a:ext cx="1944710" cy="2904186"/>
          </a:xfrm>
          <a:prstGeom prst="rect">
            <a:avLst/>
          </a:prstGeom>
        </p:spPr>
      </p:pic>
      <p:pic>
        <p:nvPicPr>
          <p:cNvPr id="20" name="Рисунок 19" descr="СУБ110-10-4ФМ сх.jpg"/>
          <p:cNvPicPr>
            <a:picLocks noChangeAspect="1"/>
          </p:cNvPicPr>
          <p:nvPr/>
        </p:nvPicPr>
        <p:blipFill>
          <a:blip r:embed="rId6" cstate="print"/>
          <a:srcRect b="5477"/>
          <a:stretch>
            <a:fillRect/>
          </a:stretch>
        </p:blipFill>
        <p:spPr>
          <a:xfrm>
            <a:off x="2097700" y="1434544"/>
            <a:ext cx="1536999" cy="2905636"/>
          </a:xfrm>
          <a:prstGeom prst="rect">
            <a:avLst/>
          </a:prstGeom>
        </p:spPr>
      </p:pic>
    </p:spTree>
    <p:extLst>
      <p:ext uri="{BB962C8B-B14F-4D97-AF65-F5344CB8AC3E}">
        <p14:creationId xmlns:p14="http://schemas.microsoft.com/office/powerpoint/2010/main" val="62299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Сайт\Опоры\35-110кв\СПБ110-3М\СПБ110-3Мсх.jpg"/>
          <p:cNvPicPr>
            <a:picLocks noChangeAspect="1" noChangeArrowheads="1"/>
          </p:cNvPicPr>
          <p:nvPr/>
        </p:nvPicPr>
        <p:blipFill>
          <a:blip r:embed="rId3" cstate="print"/>
          <a:stretch>
            <a:fillRect/>
          </a:stretch>
        </p:blipFill>
        <p:spPr bwMode="auto">
          <a:xfrm>
            <a:off x="7905456" y="1200026"/>
            <a:ext cx="1724065" cy="3448131"/>
          </a:xfrm>
          <a:prstGeom prst="rect">
            <a:avLst/>
          </a:prstGeom>
          <a:noFill/>
        </p:spPr>
      </p:pic>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59"/>
          <a:ext cx="9305124" cy="5587264"/>
        </p:xfrm>
        <a:graphic>
          <a:graphicData uri="http://schemas.openxmlformats.org/drawingml/2006/table">
            <a:tbl>
              <a:tblPr firstRow="1" firstCol="1" bandRow="1">
                <a:tableStyleId>{BC89EF96-8CEA-46FF-86C4-4CE0E7609802}</a:tableStyleId>
              </a:tblPr>
              <a:tblGrid>
                <a:gridCol w="1612972">
                  <a:extLst>
                    <a:ext uri="{9D8B030D-6E8A-4147-A177-3AD203B41FA5}">
                      <a16:colId xmlns:a16="http://schemas.microsoft.com/office/drawing/2014/main" val="20000"/>
                    </a:ext>
                  </a:extLst>
                </a:gridCol>
                <a:gridCol w="1893330">
                  <a:extLst>
                    <a:ext uri="{9D8B030D-6E8A-4147-A177-3AD203B41FA5}">
                      <a16:colId xmlns:a16="http://schemas.microsoft.com/office/drawing/2014/main" val="20001"/>
                    </a:ext>
                  </a:extLst>
                </a:gridCol>
                <a:gridCol w="1837267">
                  <a:extLst>
                    <a:ext uri="{9D8B030D-6E8A-4147-A177-3AD203B41FA5}">
                      <a16:colId xmlns:a16="http://schemas.microsoft.com/office/drawing/2014/main" val="20002"/>
                    </a:ext>
                  </a:extLst>
                </a:gridCol>
                <a:gridCol w="2061846">
                  <a:extLst>
                    <a:ext uri="{9D8B030D-6E8A-4147-A177-3AD203B41FA5}">
                      <a16:colId xmlns:a16="http://schemas.microsoft.com/office/drawing/2014/main" val="20003"/>
                    </a:ext>
                  </a:extLst>
                </a:gridCol>
                <a:gridCol w="1899709">
                  <a:extLst>
                    <a:ext uri="{9D8B030D-6E8A-4147-A177-3AD203B41FA5}">
                      <a16:colId xmlns:a16="http://schemas.microsoft.com/office/drawing/2014/main" val="20004"/>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СПБ110-1</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СПБ110-3</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СПБ110-3М</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СПБ110-3ФМ3</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018322">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8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00">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2-3 (500-650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2-5 (500-1000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5 (1000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4 (800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00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2-5 (15-30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2-3 (15-20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4 (25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100" b="0" kern="1200" dirty="0">
                          <a:solidFill>
                            <a:schemeClr val="tx1"/>
                          </a:solidFill>
                          <a:effectLst/>
                          <a:latin typeface="+mn-lt"/>
                          <a:ea typeface="+mn-ea"/>
                          <a:cs typeface="+mn-cs"/>
                        </a:rPr>
                        <a:t>6 (35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2000">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95/16,</a:t>
                      </a:r>
                      <a:r>
                        <a:rPr lang="ru-RU" sz="1100" b="0" baseline="0" dirty="0">
                          <a:effectLst/>
                        </a:rPr>
                        <a:t> </a:t>
                      </a:r>
                      <a:r>
                        <a:rPr lang="ru-RU" sz="1100" b="0" dirty="0">
                          <a:effectLst/>
                        </a:rPr>
                        <a:t>АС</a:t>
                      </a:r>
                      <a:r>
                        <a:rPr lang="ru-RU" sz="1100" b="0" baseline="0" dirty="0">
                          <a:effectLst/>
                        </a:rPr>
                        <a:t> 120</a:t>
                      </a:r>
                      <a:r>
                        <a:rPr lang="ru-RU" sz="1100" b="0" dirty="0">
                          <a:effectLst/>
                        </a:rPr>
                        <a:t>/19</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АС120/19, АС150/24,</a:t>
                      </a:r>
                    </a:p>
                    <a:p>
                      <a:pPr algn="ctr">
                        <a:lnSpc>
                          <a:spcPct val="100000"/>
                        </a:lnSpc>
                        <a:spcAft>
                          <a:spcPts val="0"/>
                        </a:spcAft>
                      </a:pPr>
                      <a:r>
                        <a:rPr lang="ru-RU" sz="1100" b="0" dirty="0">
                          <a:effectLst/>
                        </a:rPr>
                        <a:t>АС</a:t>
                      </a:r>
                      <a:r>
                        <a:rPr lang="ru-RU" sz="1100" b="0" baseline="0" dirty="0">
                          <a:effectLst/>
                        </a:rPr>
                        <a:t>185/29, </a:t>
                      </a:r>
                      <a:r>
                        <a:rPr lang="ru-RU" sz="1100" b="0" dirty="0">
                          <a:effectLst/>
                          <a:latin typeface="+mn-lt"/>
                          <a:ea typeface="Calibri"/>
                          <a:cs typeface="Times New Roman" panose="02020603050405020304" pitchFamily="18" charset="0"/>
                        </a:rPr>
                        <a:t>АС240/32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a:t>
                      </a:r>
                      <a:r>
                        <a:rPr lang="ru-RU" sz="1100" b="0" baseline="0" dirty="0">
                          <a:effectLst/>
                        </a:rPr>
                        <a:t>150</a:t>
                      </a:r>
                      <a:r>
                        <a:rPr lang="ru-RU" sz="1100" b="0" dirty="0">
                          <a:effectLst/>
                        </a:rPr>
                        <a:t>/34</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АСВП128/36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2000">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kern="1200" dirty="0">
                          <a:solidFill>
                            <a:schemeClr val="tx1"/>
                          </a:solidFill>
                          <a:effectLst/>
                          <a:latin typeface="+mn-lt"/>
                          <a:ea typeface="+mn-ea"/>
                          <a:cs typeface="+mn-cs"/>
                        </a:rPr>
                        <a:t>9,2-М3-8-ОЖ-Н-Р</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lnSpc>
                          <a:spcPct val="100000"/>
                        </a:lnSpc>
                        <a:spcAft>
                          <a:spcPts val="0"/>
                        </a:spcAft>
                      </a:pPr>
                      <a:r>
                        <a:rPr lang="ru-RU" sz="1100" b="0" kern="1200" dirty="0">
                          <a:solidFill>
                            <a:schemeClr val="tx1"/>
                          </a:solidFill>
                          <a:effectLst/>
                          <a:latin typeface="+mn-lt"/>
                          <a:ea typeface="+mn-ea"/>
                          <a:cs typeface="+mn-cs"/>
                        </a:rPr>
                        <a:t>ГТк20-0/50-9,1/64</a:t>
                      </a:r>
                    </a:p>
                    <a:p>
                      <a:pPr algn="ctr">
                        <a:lnSpc>
                          <a:spcPct val="100000"/>
                        </a:lnSpc>
                        <a:spcAft>
                          <a:spcPts val="0"/>
                        </a:spcAft>
                      </a:pPr>
                      <a:r>
                        <a:rPr lang="ru-RU" sz="1100" b="0" kern="1200" dirty="0" err="1">
                          <a:solidFill>
                            <a:schemeClr val="tx1"/>
                          </a:solidFill>
                          <a:effectLst/>
                          <a:latin typeface="+mn-lt"/>
                          <a:ea typeface="+mn-ea"/>
                          <a:cs typeface="+mn-cs"/>
                        </a:rPr>
                        <a:t>ОкСн</a:t>
                      </a:r>
                      <a:r>
                        <a:rPr lang="ru-RU" sz="1100" b="0" kern="1200" dirty="0">
                          <a:solidFill>
                            <a:schemeClr val="tx1"/>
                          </a:solidFill>
                          <a:effectLst/>
                          <a:latin typeface="+mn-lt"/>
                          <a:ea typeface="+mn-ea"/>
                          <a:cs typeface="+mn-cs"/>
                        </a:rPr>
                        <a:t> ДПТ-3-48У(6х8)-25кН</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ОКГТ-Ц-А-48G/652D-10.9мм-30кА2С-67кН</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ОКСН ДПТ-П-48У(6х8)-70кН (17.3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2000">
                <a:tc>
                  <a:txBody>
                    <a:bodyPr/>
                    <a:lstStyle/>
                    <a:p>
                      <a:pPr algn="l">
                        <a:lnSpc>
                          <a:spcPct val="100000"/>
                        </a:lnSpc>
                        <a:spcAft>
                          <a:spcPts val="0"/>
                        </a:spcAft>
                      </a:pPr>
                      <a:r>
                        <a:rPr lang="ru-RU" sz="1000" b="0" dirty="0">
                          <a:effectLst/>
                        </a:rPr>
                        <a:t>Марка и масса стоек, т </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СКС260.65-1 (6,9)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СКС260.65-3 (7,0)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СКС260.65-3 (7,0)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kern="1200" dirty="0">
                          <a:solidFill>
                            <a:schemeClr val="tx1"/>
                          </a:solidFill>
                          <a:effectLst/>
                          <a:latin typeface="+mn-lt"/>
                          <a:ea typeface="+mn-ea"/>
                          <a:cs typeface="+mn-cs"/>
                        </a:rPr>
                        <a:t>СКС226.65-3 (7,2)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612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597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0" kern="1200" dirty="0">
                          <a:solidFill>
                            <a:schemeClr val="tx1"/>
                          </a:solidFill>
                          <a:effectLst/>
                          <a:latin typeface="+mn-lt"/>
                          <a:ea typeface="Calibri"/>
                          <a:cs typeface="Times New Roman" panose="02020603050405020304" pitchFamily="18" charset="0"/>
                        </a:rPr>
                        <a:t>587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600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20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16.006</a:t>
                      </a:r>
                      <a:r>
                        <a:rPr lang="ru-RU" sz="1100" b="0" baseline="0" dirty="0">
                          <a:effectLst/>
                          <a:latin typeface="+mn-lt"/>
                          <a:ea typeface="Calibri"/>
                          <a:cs typeface="Times New Roman" panose="02020603050405020304" pitchFamily="18" charset="0"/>
                        </a:rPr>
                        <a:t> – т.5</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16.006</a:t>
                      </a:r>
                      <a:r>
                        <a:rPr lang="ru-RU" sz="1100" b="0" baseline="0" dirty="0">
                          <a:effectLst/>
                          <a:latin typeface="+mn-lt"/>
                          <a:ea typeface="Calibri"/>
                          <a:cs typeface="Times New Roman" panose="02020603050405020304" pitchFamily="18" charset="0"/>
                        </a:rPr>
                        <a:t> – т.5</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0" kern="1200" dirty="0">
                          <a:solidFill>
                            <a:schemeClr val="tx1"/>
                          </a:solidFill>
                          <a:effectLst/>
                          <a:latin typeface="+mn-lt"/>
                          <a:ea typeface="Calibri"/>
                          <a:cs typeface="Times New Roman" panose="02020603050405020304" pitchFamily="18" charset="0"/>
                        </a:rPr>
                        <a:t>22.006.1.2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27" name="Picture 2" descr="D:\Temp\жб 110\СПБ110-1.jpg"/>
          <p:cNvPicPr>
            <a:picLocks noChangeAspect="1" noChangeArrowheads="1"/>
          </p:cNvPicPr>
          <p:nvPr/>
        </p:nvPicPr>
        <p:blipFill>
          <a:blip r:embed="rId4" cstate="print"/>
          <a:stretch>
            <a:fillRect/>
          </a:stretch>
        </p:blipFill>
        <p:spPr bwMode="auto">
          <a:xfrm>
            <a:off x="2285669" y="1606925"/>
            <a:ext cx="1257504" cy="2515008"/>
          </a:xfrm>
          <a:prstGeom prst="rect">
            <a:avLst/>
          </a:prstGeom>
          <a:noFill/>
        </p:spPr>
      </p:pic>
      <p:pic>
        <p:nvPicPr>
          <p:cNvPr id="34" name="Picture 2" descr="D:\Temp\жб 110\СПБ110-3.jpg"/>
          <p:cNvPicPr>
            <a:picLocks noChangeAspect="1" noChangeArrowheads="1"/>
          </p:cNvPicPr>
          <p:nvPr/>
        </p:nvPicPr>
        <p:blipFill>
          <a:blip r:embed="rId5" cstate="print"/>
          <a:stretch>
            <a:fillRect/>
          </a:stretch>
        </p:blipFill>
        <p:spPr bwMode="auto">
          <a:xfrm>
            <a:off x="4330317" y="1794446"/>
            <a:ext cx="1238431" cy="2476862"/>
          </a:xfrm>
          <a:prstGeom prst="rect">
            <a:avLst/>
          </a:prstGeom>
          <a:noFill/>
        </p:spPr>
      </p:pic>
      <p:sp>
        <p:nvSpPr>
          <p:cNvPr id="11" name="Прямоугольник 10"/>
          <p:cNvSpPr/>
          <p:nvPr/>
        </p:nvSpPr>
        <p:spPr>
          <a:xfrm>
            <a:off x="98598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 кВ</a:t>
            </a:r>
          </a:p>
        </p:txBody>
      </p:sp>
      <p:sp>
        <p:nvSpPr>
          <p:cNvPr id="15" name="Rectangle 1"/>
          <p:cNvSpPr>
            <a:spLocks noChangeArrowheads="1"/>
          </p:cNvSpPr>
          <p:nvPr/>
        </p:nvSpPr>
        <p:spPr bwMode="auto">
          <a:xfrm>
            <a:off x="2477781" y="2370823"/>
            <a:ext cx="18071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2655327" y="642043"/>
            <a:ext cx="470117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промежуточные опоры</a:t>
            </a:r>
          </a:p>
        </p:txBody>
      </p:sp>
      <p:sp>
        <p:nvSpPr>
          <p:cNvPr id="17"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9"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1026" name="Picture 2" descr="E:\Сайт\Опоры\35-110кв\СПБ110-3М\СПБ110-3Мсх.jpg"/>
          <p:cNvPicPr>
            <a:picLocks noChangeAspect="1" noChangeArrowheads="1"/>
          </p:cNvPicPr>
          <p:nvPr/>
        </p:nvPicPr>
        <p:blipFill>
          <a:blip r:embed="rId6" cstate="print"/>
          <a:srcRect t="13770" b="9174"/>
          <a:stretch>
            <a:fillRect/>
          </a:stretch>
        </p:blipFill>
        <p:spPr bwMode="auto">
          <a:xfrm>
            <a:off x="5972830" y="1595715"/>
            <a:ext cx="1692742" cy="2608729"/>
          </a:xfrm>
          <a:prstGeom prst="rect">
            <a:avLst/>
          </a:prstGeom>
          <a:noFill/>
        </p:spPr>
      </p:pic>
    </p:spTree>
    <p:extLst>
      <p:ext uri="{BB962C8B-B14F-4D97-AF65-F5344CB8AC3E}">
        <p14:creationId xmlns:p14="http://schemas.microsoft.com/office/powerpoint/2010/main" val="62299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D:\Temp\жб 110\СПБ110-7Ф.jpg"/>
          <p:cNvPicPr>
            <a:picLocks noChangeAspect="1" noChangeArrowheads="1"/>
          </p:cNvPicPr>
          <p:nvPr/>
        </p:nvPicPr>
        <p:blipFill>
          <a:blip r:embed="rId3" cstate="print"/>
          <a:stretch>
            <a:fillRect/>
          </a:stretch>
        </p:blipFill>
        <p:spPr bwMode="auto">
          <a:xfrm>
            <a:off x="7822073" y="1479118"/>
            <a:ext cx="1678629" cy="3357258"/>
          </a:xfrm>
          <a:prstGeom prst="rect">
            <a:avLst/>
          </a:prstGeom>
          <a:noFill/>
        </p:spPr>
      </p:pic>
      <p:pic>
        <p:nvPicPr>
          <p:cNvPr id="2050" name="Picture 2" descr="E:\Сайт\Опоры\35-110кв\СПБ110-5П\СПБ110-5П сх2.jpg"/>
          <p:cNvPicPr>
            <a:picLocks noChangeAspect="1" noChangeArrowheads="1"/>
          </p:cNvPicPr>
          <p:nvPr/>
        </p:nvPicPr>
        <p:blipFill>
          <a:blip r:embed="rId4" cstate="print"/>
          <a:srcRect/>
          <a:stretch>
            <a:fillRect/>
          </a:stretch>
        </p:blipFill>
        <p:spPr bwMode="auto">
          <a:xfrm>
            <a:off x="3838098" y="1474959"/>
            <a:ext cx="1461530" cy="2923059"/>
          </a:xfrm>
          <a:prstGeom prst="rect">
            <a:avLst/>
          </a:prstGeom>
          <a:noFill/>
        </p:spPr>
      </p:pic>
      <p:sp>
        <p:nvSpPr>
          <p:cNvPr id="11" name="Прямоугольник 10"/>
          <p:cNvSpPr/>
          <p:nvPr/>
        </p:nvSpPr>
        <p:spPr>
          <a:xfrm>
            <a:off x="98598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 кВ</a:t>
            </a:r>
          </a:p>
        </p:txBody>
      </p:sp>
      <p:sp>
        <p:nvSpPr>
          <p:cNvPr id="15" name="Rectangle 1"/>
          <p:cNvSpPr>
            <a:spLocks noChangeArrowheads="1"/>
          </p:cNvSpPr>
          <p:nvPr/>
        </p:nvSpPr>
        <p:spPr bwMode="auto">
          <a:xfrm>
            <a:off x="2477781" y="2370823"/>
            <a:ext cx="18071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2655327" y="642043"/>
            <a:ext cx="470117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промежуточные опоры</a:t>
            </a:r>
          </a:p>
        </p:txBody>
      </p:sp>
      <p:sp>
        <p:nvSpPr>
          <p:cNvPr id="17"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9"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14" name="Picture 3" descr="D:\Temp\жб 110\СПБ110-5Ф.jpg"/>
          <p:cNvPicPr>
            <a:picLocks noChangeAspect="1" noChangeArrowheads="1"/>
          </p:cNvPicPr>
          <p:nvPr/>
        </p:nvPicPr>
        <p:blipFill>
          <a:blip r:embed="rId5" cstate="print"/>
          <a:stretch>
            <a:fillRect/>
          </a:stretch>
        </p:blipFill>
        <p:spPr bwMode="auto">
          <a:xfrm>
            <a:off x="1827379" y="1432751"/>
            <a:ext cx="1645902" cy="3291805"/>
          </a:xfrm>
          <a:prstGeom prst="rect">
            <a:avLst/>
          </a:prstGeom>
          <a:noFill/>
        </p:spPr>
      </p:pic>
      <p:pic>
        <p:nvPicPr>
          <p:cNvPr id="3" name="Рисунок 2" descr="Изображение выглядит как диаграмма, зарисовка, Технический чертеж&#10;&#10;Контент, сгенерированный ИИ, может содержать ошибки.">
            <a:extLst>
              <a:ext uri="{FF2B5EF4-FFF2-40B4-BE49-F238E27FC236}">
                <a16:creationId xmlns:a16="http://schemas.microsoft.com/office/drawing/2014/main" id="{50937E40-FE6F-21A7-ACB2-159C3087D3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1166" y="1210579"/>
            <a:ext cx="1862461" cy="3724922"/>
          </a:xfrm>
          <a:prstGeom prst="rect">
            <a:avLst/>
          </a:prstGeom>
        </p:spPr>
      </p:pic>
      <p:graphicFrame>
        <p:nvGraphicFramePr>
          <p:cNvPr id="32" name="Таблица 31"/>
          <p:cNvGraphicFramePr>
            <a:graphicFrameLocks noGrp="1"/>
          </p:cNvGraphicFramePr>
          <p:nvPr>
            <p:extLst>
              <p:ext uri="{D42A27DB-BD31-4B8C-83A1-F6EECF244321}">
                <p14:modId xmlns:p14="http://schemas.microsoft.com/office/powerpoint/2010/main" val="178322265"/>
              </p:ext>
            </p:extLst>
          </p:nvPr>
        </p:nvGraphicFramePr>
        <p:xfrm>
          <a:off x="405298" y="1026459"/>
          <a:ext cx="9225591" cy="5389144"/>
        </p:xfrm>
        <a:graphic>
          <a:graphicData uri="http://schemas.openxmlformats.org/drawingml/2006/table">
            <a:tbl>
              <a:tblPr firstRow="1" firstCol="1" bandRow="1">
                <a:tableStyleId>{BC89EF96-8CEA-46FF-86C4-4CE0E7609802}</a:tableStyleId>
              </a:tblPr>
              <a:tblGrid>
                <a:gridCol w="1379163">
                  <a:extLst>
                    <a:ext uri="{9D8B030D-6E8A-4147-A177-3AD203B41FA5}">
                      <a16:colId xmlns:a16="http://schemas.microsoft.com/office/drawing/2014/main" val="20000"/>
                    </a:ext>
                  </a:extLst>
                </a:gridCol>
                <a:gridCol w="1833939">
                  <a:extLst>
                    <a:ext uri="{9D8B030D-6E8A-4147-A177-3AD203B41FA5}">
                      <a16:colId xmlns:a16="http://schemas.microsoft.com/office/drawing/2014/main" val="20001"/>
                    </a:ext>
                  </a:extLst>
                </a:gridCol>
                <a:gridCol w="2058111">
                  <a:extLst>
                    <a:ext uri="{9D8B030D-6E8A-4147-A177-3AD203B41FA5}">
                      <a16:colId xmlns:a16="http://schemas.microsoft.com/office/drawing/2014/main" val="20002"/>
                    </a:ext>
                  </a:extLst>
                </a:gridCol>
                <a:gridCol w="2058111">
                  <a:extLst>
                    <a:ext uri="{9D8B030D-6E8A-4147-A177-3AD203B41FA5}">
                      <a16:colId xmlns:a16="http://schemas.microsoft.com/office/drawing/2014/main" val="20003"/>
                    </a:ext>
                  </a:extLst>
                </a:gridCol>
                <a:gridCol w="1896267">
                  <a:extLst>
                    <a:ext uri="{9D8B030D-6E8A-4147-A177-3AD203B41FA5}">
                      <a16:colId xmlns:a16="http://schemas.microsoft.com/office/drawing/2014/main" val="20004"/>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СПБ110-5Ф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СПБ110-5П</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СПБ110-7</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СПБ110-7ФМ</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018322">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8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8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00">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2-3 (500-650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3-5 (650-1000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2 (500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5 (1000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00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100" b="0" kern="1200" dirty="0">
                          <a:solidFill>
                            <a:schemeClr val="tx1"/>
                          </a:solidFill>
                          <a:effectLst/>
                          <a:latin typeface="+mn-lt"/>
                          <a:ea typeface="+mn-ea"/>
                          <a:cs typeface="+mn-cs"/>
                        </a:rPr>
                        <a:t>2-3 (15-20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2-5 (15-30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 (15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4 (25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2000">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АС 95/16, АС 120/19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АСКП185/43, АСПк120/27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АСку185/29, </a:t>
                      </a:r>
                      <a:r>
                        <a:rPr lang="ru-RU" sz="1100" b="0" dirty="0">
                          <a:effectLst/>
                          <a:latin typeface="+mn-lt"/>
                          <a:ea typeface="Calibri"/>
                          <a:cs typeface="Times New Roman" panose="02020603050405020304" pitchFamily="18" charset="0"/>
                        </a:rPr>
                        <a:t>АСку240/32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a:t>
                      </a:r>
                      <a:r>
                        <a:rPr lang="ru-RU" sz="1100" b="0" baseline="0" dirty="0">
                          <a:effectLst/>
                        </a:rPr>
                        <a:t>150</a:t>
                      </a:r>
                      <a:r>
                        <a:rPr lang="ru-RU" sz="1100" b="0" dirty="0">
                          <a:effectLst/>
                        </a:rPr>
                        <a:t>/34</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2000">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9,2-М3-8-ОЖ-Н-Р</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rPr>
                        <a:t>9,2-М3-8-ОЖ-Н-Р,</a:t>
                      </a:r>
                      <a:r>
                        <a:rPr lang="ru-RU" sz="1100" b="0" baseline="0" dirty="0">
                          <a:effectLst/>
                        </a:rPr>
                        <a:t> </a:t>
                      </a:r>
                      <a:br>
                        <a:rPr lang="en-US" sz="1100" b="0" baseline="0" dirty="0">
                          <a:effectLst/>
                        </a:rPr>
                      </a:br>
                      <a:r>
                        <a:rPr lang="ru-RU" sz="1100" b="0" baseline="0" dirty="0">
                          <a:effectLst/>
                        </a:rPr>
                        <a:t>ОКГТ-Ц-А-24</a:t>
                      </a:r>
                      <a:r>
                        <a:rPr lang="en-US" sz="1100" b="0" baseline="0" dirty="0">
                          <a:effectLst/>
                        </a:rPr>
                        <a:t>G/652D</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rPr>
                        <a:t>9,2-М3-8-ОЖ-Н-Р</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ГТк20-0/50-9,1/64</a:t>
                      </a:r>
                    </a:p>
                    <a:p>
                      <a:pPr algn="ctr">
                        <a:lnSpc>
                          <a:spcPct val="100000"/>
                        </a:lnSpc>
                        <a:spcAft>
                          <a:spcPts val="0"/>
                        </a:spcAft>
                      </a:pPr>
                      <a:r>
                        <a:rPr lang="ru-RU" sz="1100" b="0" kern="1200" dirty="0" err="1">
                          <a:solidFill>
                            <a:schemeClr val="tx1"/>
                          </a:solidFill>
                          <a:effectLst/>
                          <a:latin typeface="+mn-lt"/>
                          <a:ea typeface="+mn-ea"/>
                          <a:cs typeface="+mn-cs"/>
                        </a:rPr>
                        <a:t>ОкСн</a:t>
                      </a:r>
                      <a:r>
                        <a:rPr lang="ru-RU" sz="1100" b="0" kern="1200" dirty="0">
                          <a:solidFill>
                            <a:schemeClr val="tx1"/>
                          </a:solidFill>
                          <a:effectLst/>
                          <a:latin typeface="+mn-lt"/>
                          <a:ea typeface="+mn-ea"/>
                          <a:cs typeface="+mn-cs"/>
                        </a:rPr>
                        <a:t> ДПТ-3-48У(6х8)-25кН</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2000">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СКС260.65-5 (7,19)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СКС260.65-9 (7,87)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СКС260.65-7 (7,48)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СКС260.65-7 (7,48)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791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a:effectLst/>
                          <a:latin typeface="+mn-lt"/>
                          <a:ea typeface="Calibri"/>
                          <a:cs typeface="Times New Roman" panose="02020603050405020304" pitchFamily="18" charset="0"/>
                        </a:rPr>
                        <a:t>623</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a:effectLst/>
                          <a:latin typeface="+mn-lt"/>
                          <a:ea typeface="Calibri"/>
                          <a:cs typeface="Times New Roman" panose="02020603050405020304" pitchFamily="18" charset="0"/>
                        </a:rPr>
                        <a:t>778</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b="0" kern="1200" dirty="0">
                          <a:solidFill>
                            <a:schemeClr val="tx1"/>
                          </a:solidFill>
                          <a:effectLst/>
                          <a:latin typeface="+mn-lt"/>
                          <a:ea typeface="+mn-ea"/>
                          <a:cs typeface="+mn-cs"/>
                        </a:rPr>
                        <a:t>790</a:t>
                      </a:r>
                      <a:r>
                        <a:rPr lang="ru-RU" sz="1100" b="0" kern="1200" baseline="0" dirty="0">
                          <a:solidFill>
                            <a:schemeClr val="tx1"/>
                          </a:solidFill>
                          <a:effectLst/>
                          <a:latin typeface="+mn-lt"/>
                          <a:ea typeface="+mn-ea"/>
                          <a:cs typeface="+mn-cs"/>
                        </a:rPr>
                        <a:t> </a:t>
                      </a:r>
                      <a:endParaRPr lang="ru-RU" sz="1100" b="0" kern="1200" dirty="0">
                        <a:solidFill>
                          <a:schemeClr val="tx1"/>
                        </a:solidFill>
                        <a:effectLst/>
                        <a:latin typeface="+mn-lt"/>
                        <a:ea typeface="+mn-ea"/>
                        <a:cs typeface="+mn-cs"/>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20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16.006</a:t>
                      </a:r>
                      <a:r>
                        <a:rPr lang="ru-RU" sz="1100" b="0" baseline="0" dirty="0">
                          <a:effectLst/>
                          <a:latin typeface="+mn-lt"/>
                          <a:ea typeface="Calibri"/>
                          <a:cs typeface="Times New Roman" panose="02020603050405020304" pitchFamily="18" charset="0"/>
                        </a:rPr>
                        <a:t> – т.5</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17.002-2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25.001.002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22.006.1.2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22992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Сайт\Опоры\35-110кв\СПБ110-11Ф\СПБ110-11Ф сх2.jpg"/>
          <p:cNvPicPr>
            <a:picLocks noChangeAspect="1" noChangeArrowheads="1"/>
          </p:cNvPicPr>
          <p:nvPr/>
        </p:nvPicPr>
        <p:blipFill>
          <a:blip r:embed="rId3" cstate="print"/>
          <a:srcRect/>
          <a:stretch>
            <a:fillRect/>
          </a:stretch>
        </p:blipFill>
        <p:spPr bwMode="auto">
          <a:xfrm>
            <a:off x="5827937" y="1046879"/>
            <a:ext cx="1951038" cy="3902075"/>
          </a:xfrm>
          <a:prstGeom prst="rect">
            <a:avLst/>
          </a:prstGeom>
          <a:noFill/>
        </p:spPr>
      </p:pic>
      <p:graphicFrame>
        <p:nvGraphicFramePr>
          <p:cNvPr id="32" name="Таблица 31"/>
          <p:cNvGraphicFramePr>
            <a:graphicFrameLocks noGrp="1"/>
          </p:cNvGraphicFramePr>
          <p:nvPr>
            <p:extLst>
              <p:ext uri="{D42A27DB-BD31-4B8C-83A1-F6EECF244321}">
                <p14:modId xmlns:p14="http://schemas.microsoft.com/office/powerpoint/2010/main" val="1232399181"/>
              </p:ext>
            </p:extLst>
          </p:nvPr>
        </p:nvGraphicFramePr>
        <p:xfrm>
          <a:off x="405298" y="872945"/>
          <a:ext cx="9130590" cy="5160006"/>
        </p:xfrm>
        <a:graphic>
          <a:graphicData uri="http://schemas.openxmlformats.org/drawingml/2006/table">
            <a:tbl>
              <a:tblPr firstRow="1" firstCol="1" bandRow="1">
                <a:tableStyleId>{BC89EF96-8CEA-46FF-86C4-4CE0E7609802}</a:tableStyleId>
              </a:tblPr>
              <a:tblGrid>
                <a:gridCol w="1670774">
                  <a:extLst>
                    <a:ext uri="{9D8B030D-6E8A-4147-A177-3AD203B41FA5}">
                      <a16:colId xmlns:a16="http://schemas.microsoft.com/office/drawing/2014/main" val="20000"/>
                    </a:ext>
                  </a:extLst>
                </a:gridCol>
                <a:gridCol w="2051547">
                  <a:extLst>
                    <a:ext uri="{9D8B030D-6E8A-4147-A177-3AD203B41FA5}">
                      <a16:colId xmlns:a16="http://schemas.microsoft.com/office/drawing/2014/main" val="20001"/>
                    </a:ext>
                  </a:extLst>
                </a:gridCol>
                <a:gridCol w="1678361">
                  <a:extLst>
                    <a:ext uri="{9D8B030D-6E8A-4147-A177-3AD203B41FA5}">
                      <a16:colId xmlns:a16="http://schemas.microsoft.com/office/drawing/2014/main" val="2435372199"/>
                    </a:ext>
                  </a:extLst>
                </a:gridCol>
                <a:gridCol w="1864954">
                  <a:extLst>
                    <a:ext uri="{9D8B030D-6E8A-4147-A177-3AD203B41FA5}">
                      <a16:colId xmlns:a16="http://schemas.microsoft.com/office/drawing/2014/main" val="20002"/>
                    </a:ext>
                  </a:extLst>
                </a:gridCol>
                <a:gridCol w="1864954">
                  <a:extLst>
                    <a:ext uri="{9D8B030D-6E8A-4147-A177-3AD203B41FA5}">
                      <a16:colId xmlns:a16="http://schemas.microsoft.com/office/drawing/2014/main" val="20003"/>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СПБ110-7ФМ</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СПБ110-9Ф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СПБ110-11Ф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latin typeface="+mn-lt"/>
                          <a:ea typeface="Calibri"/>
                          <a:cs typeface="Times New Roman" panose="02020603050405020304" pitchFamily="18" charset="0"/>
                        </a:rPr>
                        <a:t>СПБ110-17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22562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8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6000">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5 (1000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5 (1000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3 (650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4 (800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600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4 (25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5 (30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3 (20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5 (30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6000">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a:t>
                      </a:r>
                      <a:r>
                        <a:rPr lang="ru-RU" sz="1100" b="0" baseline="0" dirty="0">
                          <a:effectLst/>
                        </a:rPr>
                        <a:t>150</a:t>
                      </a:r>
                      <a:r>
                        <a:rPr lang="ru-RU" sz="1100" b="0" dirty="0">
                          <a:effectLst/>
                        </a:rPr>
                        <a:t>/34</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АСКП 185/43</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rPr>
                        <a:t>АС</a:t>
                      </a:r>
                      <a:r>
                        <a:rPr lang="ru-RU" sz="1100" b="0" baseline="0" dirty="0">
                          <a:effectLst/>
                        </a:rPr>
                        <a:t> 120</a:t>
                      </a:r>
                      <a:r>
                        <a:rPr lang="ru-RU" sz="1100" b="0" dirty="0">
                          <a:effectLst/>
                        </a:rPr>
                        <a:t>/19</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АС185/29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6000">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ГТк20-0/50-9,1/64</a:t>
                      </a:r>
                    </a:p>
                    <a:p>
                      <a:pPr algn="ctr">
                        <a:lnSpc>
                          <a:spcPct val="100000"/>
                        </a:lnSpc>
                        <a:spcAft>
                          <a:spcPts val="0"/>
                        </a:spcAft>
                      </a:pPr>
                      <a:r>
                        <a:rPr lang="ru-RU" sz="1100" b="0" kern="1200" dirty="0" err="1">
                          <a:solidFill>
                            <a:schemeClr val="tx1"/>
                          </a:solidFill>
                          <a:effectLst/>
                          <a:latin typeface="+mn-lt"/>
                          <a:ea typeface="+mn-ea"/>
                          <a:cs typeface="+mn-cs"/>
                        </a:rPr>
                        <a:t>ОкСн</a:t>
                      </a:r>
                      <a:r>
                        <a:rPr lang="ru-RU" sz="1100" b="0" kern="1200" dirty="0">
                          <a:solidFill>
                            <a:schemeClr val="tx1"/>
                          </a:solidFill>
                          <a:effectLst/>
                          <a:latin typeface="+mn-lt"/>
                          <a:ea typeface="+mn-ea"/>
                          <a:cs typeface="+mn-cs"/>
                        </a:rPr>
                        <a:t> ДПТ-3-48У(6х8)-25кН</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9,2-М3-В-ОЖ-Н-Р</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ОКГТ-11,5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ГТк20-0/50-9,1/64</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6000">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СКС260.65-7 (7,48)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СКС260.65-9</a:t>
                      </a:r>
                      <a:r>
                        <a:rPr lang="ru-RU" sz="1100" b="0" baseline="0" dirty="0">
                          <a:effectLst/>
                          <a:latin typeface="+mn-lt"/>
                          <a:ea typeface="Calibri"/>
                          <a:cs typeface="Times New Roman" panose="02020603050405020304" pitchFamily="18" charset="0"/>
                        </a:rPr>
                        <a:t> (7,87)</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СКС260.65-5 (7,33)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СКС260.65-3 (7,0)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60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100" b="0" kern="1200" dirty="0">
                          <a:solidFill>
                            <a:schemeClr val="tx1"/>
                          </a:solidFill>
                          <a:effectLst/>
                          <a:latin typeface="+mn-lt"/>
                          <a:ea typeface="+mn-ea"/>
                          <a:cs typeface="+mn-cs"/>
                        </a:rPr>
                        <a:t>790</a:t>
                      </a:r>
                      <a:r>
                        <a:rPr lang="ru-RU" sz="1100" b="0" kern="1200" baseline="0" dirty="0">
                          <a:solidFill>
                            <a:schemeClr val="tx1"/>
                          </a:solidFill>
                          <a:effectLst/>
                          <a:latin typeface="+mn-lt"/>
                          <a:ea typeface="+mn-ea"/>
                          <a:cs typeface="+mn-cs"/>
                        </a:rPr>
                        <a:t> </a:t>
                      </a:r>
                      <a:endParaRPr lang="ru-RU" sz="1100" b="0" kern="1200" dirty="0">
                        <a:solidFill>
                          <a:schemeClr val="tx1"/>
                        </a:solidFill>
                        <a:effectLst/>
                        <a:latin typeface="+mn-lt"/>
                        <a:ea typeface="+mn-ea"/>
                        <a:cs typeface="+mn-cs"/>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623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783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60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22.006.1.2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17.009-2.1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19.010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pic>
        <p:nvPicPr>
          <p:cNvPr id="18" name="Рисунок 17" descr="СПБ110-9Ф Model (1).tiff"/>
          <p:cNvPicPr>
            <a:picLocks noChangeAspect="1"/>
          </p:cNvPicPr>
          <p:nvPr/>
        </p:nvPicPr>
        <p:blipFill>
          <a:blip r:embed="rId4" cstate="print"/>
          <a:srcRect b="6795"/>
          <a:stretch>
            <a:fillRect/>
          </a:stretch>
        </p:blipFill>
        <p:spPr>
          <a:xfrm>
            <a:off x="4176215" y="1478029"/>
            <a:ext cx="1109517" cy="2862805"/>
          </a:xfrm>
          <a:prstGeom prst="rect">
            <a:avLst/>
          </a:prstGeom>
        </p:spPr>
      </p:pic>
      <p:sp>
        <p:nvSpPr>
          <p:cNvPr id="11" name="Прямоугольник 10"/>
          <p:cNvSpPr/>
          <p:nvPr/>
        </p:nvSpPr>
        <p:spPr>
          <a:xfrm>
            <a:off x="98598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 кВ</a:t>
            </a:r>
          </a:p>
        </p:txBody>
      </p:sp>
      <p:sp>
        <p:nvSpPr>
          <p:cNvPr id="15" name="Rectangle 1"/>
          <p:cNvSpPr>
            <a:spLocks noChangeArrowheads="1"/>
          </p:cNvSpPr>
          <p:nvPr/>
        </p:nvSpPr>
        <p:spPr bwMode="auto">
          <a:xfrm>
            <a:off x="2477781" y="2370823"/>
            <a:ext cx="18071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2655327" y="538828"/>
            <a:ext cx="470117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промежуточные опоры</a:t>
            </a:r>
          </a:p>
        </p:txBody>
      </p:sp>
      <p:sp>
        <p:nvSpPr>
          <p:cNvPr id="17"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6"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1026" name="Picture 2" descr="E:\Сайт\Опоры\35-110кв\СПБ110-17\СПБ110-17 сх.jpg"/>
          <p:cNvPicPr>
            <a:picLocks noChangeAspect="1" noChangeArrowheads="1"/>
          </p:cNvPicPr>
          <p:nvPr/>
        </p:nvPicPr>
        <p:blipFill>
          <a:blip r:embed="rId5" cstate="print"/>
          <a:srcRect/>
          <a:stretch>
            <a:fillRect/>
          </a:stretch>
        </p:blipFill>
        <p:spPr bwMode="auto">
          <a:xfrm>
            <a:off x="7778975" y="1521865"/>
            <a:ext cx="1387567" cy="2775134"/>
          </a:xfrm>
          <a:prstGeom prst="rect">
            <a:avLst/>
          </a:prstGeom>
          <a:noFill/>
        </p:spPr>
      </p:pic>
      <p:pic>
        <p:nvPicPr>
          <p:cNvPr id="13" name="Picture 2" descr="E:\Сайт\Опоры\35-110кв\СПБ110-7ФМ\СПБ110-7ФМсх.jpg"/>
          <p:cNvPicPr>
            <a:picLocks noChangeAspect="1" noChangeArrowheads="1"/>
          </p:cNvPicPr>
          <p:nvPr/>
        </p:nvPicPr>
        <p:blipFill>
          <a:blip r:embed="rId6" cstate="print"/>
          <a:srcRect l="13162" t="7744" r="19294" b="10468"/>
          <a:stretch>
            <a:fillRect/>
          </a:stretch>
        </p:blipFill>
        <p:spPr bwMode="auto">
          <a:xfrm>
            <a:off x="2419302" y="1376088"/>
            <a:ext cx="1180887" cy="2859837"/>
          </a:xfrm>
          <a:prstGeom prst="rect">
            <a:avLst/>
          </a:prstGeom>
          <a:noFill/>
        </p:spPr>
      </p:pic>
    </p:spTree>
    <p:extLst>
      <p:ext uri="{BB962C8B-B14F-4D97-AF65-F5344CB8AC3E}">
        <p14:creationId xmlns:p14="http://schemas.microsoft.com/office/powerpoint/2010/main" val="62299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875736"/>
          <a:ext cx="9265396" cy="5140209"/>
        </p:xfrm>
        <a:graphic>
          <a:graphicData uri="http://schemas.openxmlformats.org/drawingml/2006/table">
            <a:tbl>
              <a:tblPr firstRow="1" firstCol="1" bandRow="1">
                <a:tableStyleId>{BC89EF96-8CEA-46FF-86C4-4CE0E7609802}</a:tableStyleId>
              </a:tblPr>
              <a:tblGrid>
                <a:gridCol w="1604734">
                  <a:extLst>
                    <a:ext uri="{9D8B030D-6E8A-4147-A177-3AD203B41FA5}">
                      <a16:colId xmlns:a16="http://schemas.microsoft.com/office/drawing/2014/main" val="20000"/>
                    </a:ext>
                  </a:extLst>
                </a:gridCol>
                <a:gridCol w="1607108">
                  <a:extLst>
                    <a:ext uri="{9D8B030D-6E8A-4147-A177-3AD203B41FA5}">
                      <a16:colId xmlns:a16="http://schemas.microsoft.com/office/drawing/2014/main" val="20001"/>
                    </a:ext>
                  </a:extLst>
                </a:gridCol>
                <a:gridCol w="1804524">
                  <a:extLst>
                    <a:ext uri="{9D8B030D-6E8A-4147-A177-3AD203B41FA5}">
                      <a16:colId xmlns:a16="http://schemas.microsoft.com/office/drawing/2014/main" val="20002"/>
                    </a:ext>
                  </a:extLst>
                </a:gridCol>
                <a:gridCol w="2610712">
                  <a:extLst>
                    <a:ext uri="{9D8B030D-6E8A-4147-A177-3AD203B41FA5}">
                      <a16:colId xmlns:a16="http://schemas.microsoft.com/office/drawing/2014/main" val="20003"/>
                    </a:ext>
                  </a:extLst>
                </a:gridCol>
                <a:gridCol w="1638318">
                  <a:extLst>
                    <a:ext uri="{9D8B030D-6E8A-4147-A177-3AD203B41FA5}">
                      <a16:colId xmlns:a16="http://schemas.microsoft.com/office/drawing/2014/main" val="20004"/>
                    </a:ext>
                  </a:extLst>
                </a:gridCol>
              </a:tblGrid>
              <a:tr h="301505">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СПБ110-2</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СПБ110-4</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СПБ110-4Т</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latin typeface="+mn-lt"/>
                          <a:ea typeface="Calibri"/>
                          <a:cs typeface="Times New Roman" panose="02020603050405020304" pitchFamily="18" charset="0"/>
                        </a:rPr>
                        <a:t>СПБ110-4М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0050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8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8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kern="1200" dirty="0">
                          <a:solidFill>
                            <a:schemeClr val="tx1"/>
                          </a:solidFill>
                          <a:effectLst/>
                          <a:latin typeface="+mn-lt"/>
                          <a:ea typeface="+mn-ea"/>
                          <a:cs typeface="+mn-cs"/>
                        </a:rPr>
                        <a:t>2-3 (500-650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lnSpc>
                          <a:spcPct val="100000"/>
                        </a:lnSpc>
                        <a:spcAft>
                          <a:spcPts val="0"/>
                        </a:spcAft>
                      </a:pPr>
                      <a:r>
                        <a:rPr lang="ru-RU" sz="1100" b="0" kern="1200" dirty="0">
                          <a:solidFill>
                            <a:schemeClr val="tx1"/>
                          </a:solidFill>
                          <a:effectLst/>
                          <a:latin typeface="+mn-lt"/>
                          <a:ea typeface="+mn-ea"/>
                          <a:cs typeface="+mn-cs"/>
                        </a:rPr>
                        <a:t>3 (650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5 (1000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000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2-5 (15-30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 (15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4 (25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0000">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95/16,  АС</a:t>
                      </a:r>
                      <a:r>
                        <a:rPr lang="ru-RU" sz="1100" b="0" baseline="0" dirty="0">
                          <a:effectLst/>
                        </a:rPr>
                        <a:t> 120</a:t>
                      </a:r>
                      <a:r>
                        <a:rPr lang="ru-RU" sz="1100" b="0" dirty="0">
                          <a:effectLst/>
                        </a:rPr>
                        <a:t>/19</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150/24, АС</a:t>
                      </a:r>
                      <a:r>
                        <a:rPr lang="ru-RU" sz="1100" b="0" baseline="0" dirty="0">
                          <a:effectLst/>
                        </a:rPr>
                        <a:t> 185/29,</a:t>
                      </a:r>
                    </a:p>
                    <a:p>
                      <a:pPr algn="ctr">
                        <a:lnSpc>
                          <a:spcPct val="100000"/>
                        </a:lnSpc>
                        <a:spcAft>
                          <a:spcPts val="0"/>
                        </a:spcAft>
                      </a:pPr>
                      <a:r>
                        <a:rPr lang="ru-RU" sz="1100" b="0" dirty="0">
                          <a:effectLst/>
                          <a:latin typeface="+mn-lt"/>
                          <a:ea typeface="Calibri"/>
                          <a:cs typeface="Times New Roman" panose="02020603050405020304" pitchFamily="18" charset="0"/>
                        </a:rPr>
                        <a:t>АС 240/32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240/32</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a:t>
                      </a:r>
                      <a:r>
                        <a:rPr lang="ru-RU" sz="1100" b="0" baseline="0" dirty="0">
                          <a:effectLst/>
                        </a:rPr>
                        <a:t>150</a:t>
                      </a:r>
                      <a:r>
                        <a:rPr lang="ru-RU" sz="1100" b="0" dirty="0">
                          <a:effectLst/>
                        </a:rPr>
                        <a:t>/34</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0000">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dirty="0">
                          <a:effectLst/>
                        </a:rPr>
                        <a:t>9,2-М3-8-ОЖ-Н-Р</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ГТК20-0/120-14,2мм-99кА2с-152кН   или    </a:t>
                      </a:r>
                      <a:br>
                        <a:rPr lang="ru-RU" sz="1100" b="0" dirty="0">
                          <a:effectLst/>
                          <a:latin typeface="+mn-lt"/>
                          <a:ea typeface="Calibri"/>
                          <a:cs typeface="Times New Roman" panose="02020603050405020304" pitchFamily="18" charset="0"/>
                        </a:rPr>
                      </a:br>
                      <a:r>
                        <a:rPr lang="ru-RU" sz="1100" b="0" dirty="0">
                          <a:effectLst/>
                          <a:latin typeface="+mn-lt"/>
                          <a:ea typeface="Calibri"/>
                          <a:cs typeface="Times New Roman" panose="02020603050405020304" pitchFamily="18" charset="0"/>
                        </a:rPr>
                        <a:t> ОКГТ-Ц-А-96</a:t>
                      </a:r>
                      <a:r>
                        <a:rPr lang="en-US" sz="1100" b="0" dirty="0">
                          <a:effectLst/>
                          <a:latin typeface="+mn-lt"/>
                          <a:ea typeface="Calibri"/>
                          <a:cs typeface="Times New Roman" panose="02020603050405020304" pitchFamily="18" charset="0"/>
                        </a:rPr>
                        <a:t>G</a:t>
                      </a:r>
                      <a:r>
                        <a:rPr lang="ru-RU" sz="1100" b="0" dirty="0">
                          <a:effectLst/>
                          <a:latin typeface="+mn-lt"/>
                          <a:ea typeface="Calibri"/>
                          <a:cs typeface="Times New Roman" panose="02020603050405020304" pitchFamily="18" charset="0"/>
                        </a:rPr>
                        <a:t>/</a:t>
                      </a:r>
                      <a:r>
                        <a:rPr lang="en-US" sz="1100" b="0" dirty="0">
                          <a:effectLst/>
                          <a:latin typeface="+mn-lt"/>
                          <a:ea typeface="Calibri"/>
                          <a:cs typeface="Times New Roman" panose="02020603050405020304" pitchFamily="18" charset="0"/>
                        </a:rPr>
                        <a:t>652D-13,8</a:t>
                      </a:r>
                      <a:r>
                        <a:rPr lang="ru-RU" sz="1100" b="0" dirty="0">
                          <a:effectLst/>
                          <a:latin typeface="+mn-lt"/>
                          <a:ea typeface="Calibri"/>
                          <a:cs typeface="Times New Roman" panose="02020603050405020304" pitchFamily="18" charset="0"/>
                        </a:rPr>
                        <a:t>мм-101кА2с</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ГТк20-0/50-9,1/64</a:t>
                      </a:r>
                    </a:p>
                    <a:p>
                      <a:pPr algn="ctr">
                        <a:lnSpc>
                          <a:spcPct val="100000"/>
                        </a:lnSpc>
                        <a:spcAft>
                          <a:spcPts val="0"/>
                        </a:spcAft>
                      </a:pPr>
                      <a:r>
                        <a:rPr lang="ru-RU" sz="1100" b="0" kern="1200" dirty="0" err="1">
                          <a:solidFill>
                            <a:schemeClr val="tx1"/>
                          </a:solidFill>
                          <a:effectLst/>
                          <a:latin typeface="+mn-lt"/>
                          <a:ea typeface="+mn-ea"/>
                          <a:cs typeface="+mn-cs"/>
                        </a:rPr>
                        <a:t>ОкСн</a:t>
                      </a:r>
                      <a:r>
                        <a:rPr lang="ru-RU" sz="1100" b="0" kern="1200" dirty="0">
                          <a:solidFill>
                            <a:schemeClr val="tx1"/>
                          </a:solidFill>
                          <a:effectLst/>
                          <a:latin typeface="+mn-lt"/>
                          <a:ea typeface="+mn-ea"/>
                          <a:cs typeface="+mn-cs"/>
                        </a:rPr>
                        <a:t> ДПТ-3-48У(6х8)-25кН</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0000">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СКС260.65-2 (6,98)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СКС260.65-4 (7,14)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СКС260.65-4 (7,14)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СКС260.65-4 (7,14)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00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949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980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964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960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00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a:t>
                      </a:r>
                      <a:r>
                        <a:rPr lang="ru-RU" sz="1000" b="0" baseline="0" dirty="0">
                          <a:effectLst/>
                          <a:latin typeface="+mn-lt"/>
                          <a:ea typeface="Calibri"/>
                          <a:cs typeface="Times New Roman" panose="02020603050405020304" pitchFamily="18" charset="0"/>
                        </a:rPr>
                        <a:t> проекта</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Calibri"/>
                          <a:cs typeface="Times New Roman" panose="02020603050405020304" pitchFamily="18" charset="0"/>
                        </a:rPr>
                        <a:t>22.006.1.2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17" name="Picture 3" descr="D:\Temp\жб 110\СПБ110-2.jpg"/>
          <p:cNvPicPr>
            <a:picLocks noChangeAspect="1" noChangeArrowheads="1"/>
          </p:cNvPicPr>
          <p:nvPr/>
        </p:nvPicPr>
        <p:blipFill>
          <a:blip r:embed="rId3" cstate="print"/>
          <a:stretch>
            <a:fillRect/>
          </a:stretch>
        </p:blipFill>
        <p:spPr bwMode="auto">
          <a:xfrm>
            <a:off x="2187858" y="1555199"/>
            <a:ext cx="1304190" cy="2608380"/>
          </a:xfrm>
          <a:prstGeom prst="rect">
            <a:avLst/>
          </a:prstGeom>
          <a:noFill/>
        </p:spPr>
      </p:pic>
      <p:pic>
        <p:nvPicPr>
          <p:cNvPr id="21" name="Picture 6" descr="D:\Temp\жб 110\СПБ110-4.jpg"/>
          <p:cNvPicPr>
            <a:picLocks noChangeAspect="1" noChangeArrowheads="1"/>
          </p:cNvPicPr>
          <p:nvPr/>
        </p:nvPicPr>
        <p:blipFill>
          <a:blip r:embed="rId4" cstate="print"/>
          <a:stretch>
            <a:fillRect/>
          </a:stretch>
        </p:blipFill>
        <p:spPr bwMode="auto">
          <a:xfrm>
            <a:off x="3870624" y="1502942"/>
            <a:ext cx="1369208" cy="2738416"/>
          </a:xfrm>
          <a:prstGeom prst="rect">
            <a:avLst/>
          </a:prstGeom>
          <a:noFill/>
        </p:spPr>
      </p:pic>
      <p:pic>
        <p:nvPicPr>
          <p:cNvPr id="22" name="Picture 7" descr="D:\Temp\жб 110\СПБ110-6Ф.jpg"/>
          <p:cNvPicPr>
            <a:picLocks noChangeAspect="1" noChangeArrowheads="1"/>
          </p:cNvPicPr>
          <p:nvPr/>
        </p:nvPicPr>
        <p:blipFill>
          <a:blip r:embed="rId5" cstate="print"/>
          <a:stretch>
            <a:fillRect/>
          </a:stretch>
        </p:blipFill>
        <p:spPr bwMode="auto">
          <a:xfrm>
            <a:off x="6260467" y="1299545"/>
            <a:ext cx="1452257" cy="2904514"/>
          </a:xfrm>
          <a:prstGeom prst="rect">
            <a:avLst/>
          </a:prstGeom>
          <a:noFill/>
        </p:spPr>
      </p:pic>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2655327" y="521467"/>
            <a:ext cx="470117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Двухцепные</a:t>
            </a:r>
            <a:r>
              <a:rPr lang="ru-RU" sz="1400" b="1" kern="0" dirty="0">
                <a:solidFill>
                  <a:schemeClr val="accent2"/>
                </a:solidFill>
                <a:latin typeface="Times New Roman"/>
                <a:cs typeface="Times New Roman"/>
              </a:rPr>
              <a:t> промежуточные опоры</a:t>
            </a:r>
          </a:p>
        </p:txBody>
      </p:sp>
      <p:sp>
        <p:nvSpPr>
          <p:cNvPr id="25"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9"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3074" name="Picture 2" descr="E:\Сайт\Опоры\35-110кв\СПБ110-4М\СПБ110-4Мсх.jpg"/>
          <p:cNvPicPr>
            <a:picLocks noChangeAspect="1" noChangeArrowheads="1"/>
          </p:cNvPicPr>
          <p:nvPr/>
        </p:nvPicPr>
        <p:blipFill>
          <a:blip r:embed="rId6" cstate="print"/>
          <a:srcRect l="9994" t="13248" r="16489" b="10247"/>
          <a:stretch>
            <a:fillRect/>
          </a:stretch>
        </p:blipFill>
        <p:spPr bwMode="auto">
          <a:xfrm>
            <a:off x="8104091" y="1201270"/>
            <a:ext cx="1434353" cy="2985247"/>
          </a:xfrm>
          <a:prstGeom prst="rect">
            <a:avLst/>
          </a:prstGeom>
          <a:noFill/>
        </p:spPr>
      </p:pic>
    </p:spTree>
    <p:extLst>
      <p:ext uri="{BB962C8B-B14F-4D97-AF65-F5344CB8AC3E}">
        <p14:creationId xmlns:p14="http://schemas.microsoft.com/office/powerpoint/2010/main" val="62299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Сайт\Опоры\35-110кв\СПБ110-8Ф\СПБ110-8Ф сх2.jpg"/>
          <p:cNvPicPr>
            <a:picLocks noChangeAspect="1" noChangeArrowheads="1"/>
          </p:cNvPicPr>
          <p:nvPr/>
        </p:nvPicPr>
        <p:blipFill>
          <a:blip r:embed="rId3" cstate="print"/>
          <a:srcRect/>
          <a:stretch>
            <a:fillRect/>
          </a:stretch>
        </p:blipFill>
        <p:spPr bwMode="auto">
          <a:xfrm>
            <a:off x="4108580" y="1057874"/>
            <a:ext cx="1806189" cy="3612379"/>
          </a:xfrm>
          <a:prstGeom prst="rect">
            <a:avLst/>
          </a:prstGeom>
          <a:noFill/>
        </p:spPr>
      </p:pic>
      <p:pic>
        <p:nvPicPr>
          <p:cNvPr id="2" name="Picture 2" descr="E:\Сайт\Опоры\35-110кв\СПБ110-6Ф\СПБ110-6Ф сх2.jpg"/>
          <p:cNvPicPr>
            <a:picLocks noChangeAspect="1" noChangeArrowheads="1"/>
          </p:cNvPicPr>
          <p:nvPr/>
        </p:nvPicPr>
        <p:blipFill>
          <a:blip r:embed="rId4" cstate="print"/>
          <a:srcRect/>
          <a:stretch>
            <a:fillRect/>
          </a:stretch>
        </p:blipFill>
        <p:spPr bwMode="auto">
          <a:xfrm>
            <a:off x="2255282" y="1131975"/>
            <a:ext cx="1723596" cy="3447191"/>
          </a:xfrm>
          <a:prstGeom prst="rect">
            <a:avLst/>
          </a:prstGeom>
          <a:noFill/>
        </p:spPr>
      </p:pic>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393423" y="855642"/>
          <a:ext cx="9200926" cy="5190125"/>
        </p:xfrm>
        <a:graphic>
          <a:graphicData uri="http://schemas.openxmlformats.org/drawingml/2006/table">
            <a:tbl>
              <a:tblPr firstRow="1" firstCol="1" bandRow="1">
                <a:tableStyleId>{BC89EF96-8CEA-46FF-86C4-4CE0E7609802}</a:tableStyleId>
              </a:tblPr>
              <a:tblGrid>
                <a:gridCol w="1717603">
                  <a:extLst>
                    <a:ext uri="{9D8B030D-6E8A-4147-A177-3AD203B41FA5}">
                      <a16:colId xmlns:a16="http://schemas.microsoft.com/office/drawing/2014/main" val="20000"/>
                    </a:ext>
                  </a:extLst>
                </a:gridCol>
                <a:gridCol w="1965005">
                  <a:extLst>
                    <a:ext uri="{9D8B030D-6E8A-4147-A177-3AD203B41FA5}">
                      <a16:colId xmlns:a16="http://schemas.microsoft.com/office/drawing/2014/main" val="20001"/>
                    </a:ext>
                  </a:extLst>
                </a:gridCol>
                <a:gridCol w="1954306">
                  <a:extLst>
                    <a:ext uri="{9D8B030D-6E8A-4147-A177-3AD203B41FA5}">
                      <a16:colId xmlns:a16="http://schemas.microsoft.com/office/drawing/2014/main" val="20002"/>
                    </a:ext>
                  </a:extLst>
                </a:gridCol>
                <a:gridCol w="1873623">
                  <a:extLst>
                    <a:ext uri="{9D8B030D-6E8A-4147-A177-3AD203B41FA5}">
                      <a16:colId xmlns:a16="http://schemas.microsoft.com/office/drawing/2014/main" val="20003"/>
                    </a:ext>
                  </a:extLst>
                </a:gridCol>
                <a:gridCol w="1690389">
                  <a:extLst>
                    <a:ext uri="{9D8B030D-6E8A-4147-A177-3AD203B41FA5}">
                      <a16:colId xmlns:a16="http://schemas.microsoft.com/office/drawing/2014/main" val="20004"/>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СПБ110-6Ф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СПБ110-8Ф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СПБ110-8ФТ</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latin typeface="+mn-lt"/>
                          <a:ea typeface="Calibri"/>
                          <a:cs typeface="Times New Roman" panose="02020603050405020304" pitchFamily="18" charset="0"/>
                        </a:rPr>
                        <a:t>СПБ110-8ФМ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2981183">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8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8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kern="1200" dirty="0">
                          <a:solidFill>
                            <a:schemeClr val="tx1"/>
                          </a:solidFill>
                          <a:effectLst/>
                          <a:latin typeface="+mn-lt"/>
                          <a:ea typeface="+mn-ea"/>
                          <a:cs typeface="+mn-cs"/>
                        </a:rPr>
                        <a:t>2-3 (500-650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lnSpc>
                          <a:spcPct val="100000"/>
                        </a:lnSpc>
                        <a:spcAft>
                          <a:spcPts val="0"/>
                        </a:spcAft>
                      </a:pPr>
                      <a:r>
                        <a:rPr lang="ru-RU" sz="1100" b="0" kern="1200" dirty="0">
                          <a:solidFill>
                            <a:schemeClr val="tx1"/>
                          </a:solidFill>
                          <a:effectLst/>
                          <a:latin typeface="+mn-lt"/>
                          <a:ea typeface="+mn-ea"/>
                          <a:cs typeface="+mn-cs"/>
                        </a:rPr>
                        <a:t>3 (650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5 (1000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000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2-3 (15-20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 (15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4 (25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0000">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95/16,  АС</a:t>
                      </a:r>
                      <a:r>
                        <a:rPr lang="ru-RU" sz="1100" b="0" baseline="0" dirty="0">
                          <a:effectLst/>
                        </a:rPr>
                        <a:t> 120</a:t>
                      </a:r>
                      <a:r>
                        <a:rPr lang="ru-RU" sz="1100" b="0" dirty="0">
                          <a:effectLst/>
                        </a:rPr>
                        <a:t>/19</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150/24, АС</a:t>
                      </a:r>
                      <a:r>
                        <a:rPr lang="ru-RU" sz="1100" b="0" baseline="0" dirty="0">
                          <a:effectLst/>
                        </a:rPr>
                        <a:t> 185/29,</a:t>
                      </a:r>
                    </a:p>
                    <a:p>
                      <a:pPr algn="ctr">
                        <a:lnSpc>
                          <a:spcPct val="100000"/>
                        </a:lnSpc>
                        <a:spcAft>
                          <a:spcPts val="0"/>
                        </a:spcAft>
                      </a:pPr>
                      <a:r>
                        <a:rPr lang="ru-RU" sz="1100" b="0" dirty="0">
                          <a:effectLst/>
                          <a:latin typeface="+mn-lt"/>
                          <a:ea typeface="Calibri"/>
                          <a:cs typeface="Times New Roman" panose="02020603050405020304" pitchFamily="18" charset="0"/>
                        </a:rPr>
                        <a:t>АС 240/32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240/32</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a:t>
                      </a:r>
                      <a:r>
                        <a:rPr lang="ru-RU" sz="1100" b="0" baseline="0" dirty="0">
                          <a:effectLst/>
                        </a:rPr>
                        <a:t>150</a:t>
                      </a:r>
                      <a:r>
                        <a:rPr lang="ru-RU" sz="1100" b="0" dirty="0">
                          <a:effectLst/>
                        </a:rPr>
                        <a:t>/34</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0000">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rPr>
                        <a:t>9,2-М3-8-ОЖ-Н-Р</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ГТК20-0/120-14,2мм-99кА2с-152кН или </a:t>
                      </a:r>
                      <a:br>
                        <a:rPr lang="ru-RU" sz="1100" b="0" dirty="0">
                          <a:effectLst/>
                          <a:latin typeface="+mn-lt"/>
                          <a:ea typeface="Calibri"/>
                          <a:cs typeface="Times New Roman" panose="02020603050405020304" pitchFamily="18" charset="0"/>
                        </a:rPr>
                      </a:br>
                      <a:r>
                        <a:rPr lang="ru-RU" sz="1100" b="0" dirty="0">
                          <a:effectLst/>
                          <a:latin typeface="+mn-lt"/>
                          <a:ea typeface="Calibri"/>
                          <a:cs typeface="Times New Roman" panose="02020603050405020304" pitchFamily="18" charset="0"/>
                        </a:rPr>
                        <a:t> ОКГТ-Ц-А-96(</a:t>
                      </a:r>
                      <a:r>
                        <a:rPr lang="en-US" sz="1100" b="0" dirty="0">
                          <a:effectLst/>
                          <a:latin typeface="+mn-lt"/>
                          <a:ea typeface="Calibri"/>
                          <a:cs typeface="Times New Roman" panose="02020603050405020304" pitchFamily="18" charset="0"/>
                        </a:rPr>
                        <a:t>G.652D)-13,8</a:t>
                      </a:r>
                      <a:r>
                        <a:rPr lang="ru-RU" sz="1100" b="0" dirty="0">
                          <a:effectLst/>
                          <a:latin typeface="+mn-lt"/>
                          <a:ea typeface="Calibri"/>
                          <a:cs typeface="Times New Roman" panose="02020603050405020304" pitchFamily="18" charset="0"/>
                        </a:rPr>
                        <a:t>мм-101кА2с</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ГТк20-0/50-9,1/64</a:t>
                      </a:r>
                    </a:p>
                    <a:p>
                      <a:pPr algn="ctr">
                        <a:lnSpc>
                          <a:spcPct val="100000"/>
                        </a:lnSpc>
                        <a:spcAft>
                          <a:spcPts val="0"/>
                        </a:spcAft>
                      </a:pPr>
                      <a:r>
                        <a:rPr lang="ru-RU" sz="1100" b="0" kern="1200" dirty="0" err="1">
                          <a:solidFill>
                            <a:schemeClr val="tx1"/>
                          </a:solidFill>
                          <a:effectLst/>
                          <a:latin typeface="+mn-lt"/>
                          <a:ea typeface="+mn-ea"/>
                          <a:cs typeface="+mn-cs"/>
                        </a:rPr>
                        <a:t>ОкСн</a:t>
                      </a:r>
                      <a:r>
                        <a:rPr lang="ru-RU" sz="1100" b="0" kern="1200" dirty="0">
                          <a:solidFill>
                            <a:schemeClr val="tx1"/>
                          </a:solidFill>
                          <a:effectLst/>
                          <a:latin typeface="+mn-lt"/>
                          <a:ea typeface="+mn-ea"/>
                          <a:cs typeface="+mn-cs"/>
                        </a:rPr>
                        <a:t> ДПТ-3-48У(6х8)-25кН</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0000">
                <a:tc>
                  <a:txBody>
                    <a:bodyPr/>
                    <a:lstStyle/>
                    <a:p>
                      <a:pPr algn="l">
                        <a:lnSpc>
                          <a:spcPct val="100000"/>
                        </a:lnSpc>
                        <a:spcAft>
                          <a:spcPts val="0"/>
                        </a:spcAft>
                      </a:pPr>
                      <a:r>
                        <a:rPr lang="ru-RU" sz="1000" b="0" dirty="0">
                          <a:effectLst/>
                        </a:rPr>
                        <a:t>Марка и масса стоек, т </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СКС260.65-6</a:t>
                      </a:r>
                      <a:r>
                        <a:rPr lang="ru-RU" sz="1100" b="0" baseline="0" dirty="0">
                          <a:effectLst/>
                          <a:latin typeface="+mn-lt"/>
                          <a:ea typeface="Calibri"/>
                          <a:cs typeface="Times New Roman" panose="02020603050405020304" pitchFamily="18" charset="0"/>
                        </a:rPr>
                        <a:t> (7,7)</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СКС260.65-8</a:t>
                      </a:r>
                      <a:r>
                        <a:rPr lang="ru-RU" sz="1100" b="0" baseline="0" dirty="0">
                          <a:effectLst/>
                          <a:latin typeface="+mn-lt"/>
                          <a:ea typeface="Calibri"/>
                          <a:cs typeface="Times New Roman" panose="02020603050405020304" pitchFamily="18" charset="0"/>
                        </a:rPr>
                        <a:t> (7,7)</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СКС260.65-8</a:t>
                      </a:r>
                      <a:r>
                        <a:rPr lang="ru-RU" sz="1100" b="0" baseline="0" dirty="0">
                          <a:effectLst/>
                          <a:latin typeface="+mn-lt"/>
                          <a:ea typeface="Calibri"/>
                          <a:cs typeface="Times New Roman" panose="02020603050405020304" pitchFamily="18" charset="0"/>
                        </a:rPr>
                        <a:t> (7,7)</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СКС226.65-4</a:t>
                      </a:r>
                      <a:r>
                        <a:rPr lang="ru-RU" sz="1100" b="0" baseline="0" dirty="0">
                          <a:effectLst/>
                          <a:latin typeface="+mn-lt"/>
                          <a:ea typeface="Calibri"/>
                          <a:cs typeface="Times New Roman" panose="02020603050405020304" pitchFamily="18" charset="0"/>
                        </a:rPr>
                        <a:t> (7,23)</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00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1097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1120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1067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1088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00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a:t>
                      </a:r>
                      <a:r>
                        <a:rPr lang="ru-RU" sz="1000" b="0" baseline="0" dirty="0">
                          <a:effectLst/>
                          <a:latin typeface="+mn-lt"/>
                          <a:ea typeface="Calibri"/>
                          <a:cs typeface="Times New Roman" panose="02020603050405020304" pitchFamily="18" charset="0"/>
                        </a:rPr>
                        <a:t> проекта</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Calibri"/>
                          <a:cs typeface="Times New Roman" panose="02020603050405020304" pitchFamily="18" charset="0"/>
                        </a:rPr>
                        <a:t>22.006.1.2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2655327" y="481275"/>
            <a:ext cx="470117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Двухцепные</a:t>
            </a:r>
            <a:r>
              <a:rPr lang="ru-RU" sz="1400" b="1" kern="0" dirty="0">
                <a:solidFill>
                  <a:schemeClr val="accent2"/>
                </a:solidFill>
                <a:latin typeface="Times New Roman"/>
                <a:cs typeface="Times New Roman"/>
              </a:rPr>
              <a:t> промежуточные опоры</a:t>
            </a:r>
          </a:p>
        </p:txBody>
      </p:sp>
      <p:sp>
        <p:nvSpPr>
          <p:cNvPr id="25"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9"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1026" name="Picture 2" descr="D:\ОпорыДляСайта\35-110кв\СПБ110-8ФТ\СПБ110-8ФТ сх.jpg"/>
          <p:cNvPicPr>
            <a:picLocks noChangeAspect="1" noChangeArrowheads="1"/>
          </p:cNvPicPr>
          <p:nvPr/>
        </p:nvPicPr>
        <p:blipFill>
          <a:blip r:embed="rId5" cstate="print"/>
          <a:srcRect b="3751"/>
          <a:stretch>
            <a:fillRect/>
          </a:stretch>
        </p:blipFill>
        <p:spPr bwMode="auto">
          <a:xfrm>
            <a:off x="6390521" y="1431447"/>
            <a:ext cx="1400632" cy="2698378"/>
          </a:xfrm>
          <a:prstGeom prst="rect">
            <a:avLst/>
          </a:prstGeom>
          <a:noFill/>
        </p:spPr>
      </p:pic>
      <p:pic>
        <p:nvPicPr>
          <p:cNvPr id="4098" name="Picture 2" descr="E:\Сайт\Опоры\35-110кв\СПБ110-8ФМ\СПБ110-8ФМсх.jpg"/>
          <p:cNvPicPr>
            <a:picLocks noChangeAspect="1" noChangeArrowheads="1"/>
          </p:cNvPicPr>
          <p:nvPr/>
        </p:nvPicPr>
        <p:blipFill>
          <a:blip r:embed="rId6" cstate="print"/>
          <a:srcRect l="11387" r="15555" b="8656"/>
          <a:stretch>
            <a:fillRect/>
          </a:stretch>
        </p:blipFill>
        <p:spPr bwMode="auto">
          <a:xfrm>
            <a:off x="8206564" y="1192305"/>
            <a:ext cx="1161552" cy="2904565"/>
          </a:xfrm>
          <a:prstGeom prst="rect">
            <a:avLst/>
          </a:prstGeom>
          <a:noFill/>
        </p:spPr>
      </p:pic>
    </p:spTree>
    <p:extLst>
      <p:ext uri="{BB962C8B-B14F-4D97-AF65-F5344CB8AC3E}">
        <p14:creationId xmlns:p14="http://schemas.microsoft.com/office/powerpoint/2010/main" val="622992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D:\Temp\жб 110\СПБ110-6Ф.jpg"/>
          <p:cNvPicPr>
            <a:picLocks noChangeAspect="1" noChangeArrowheads="1"/>
          </p:cNvPicPr>
          <p:nvPr/>
        </p:nvPicPr>
        <p:blipFill>
          <a:blip r:embed="rId3" cstate="print"/>
          <a:stretch>
            <a:fillRect/>
          </a:stretch>
        </p:blipFill>
        <p:spPr bwMode="auto">
          <a:xfrm>
            <a:off x="1677149" y="1066063"/>
            <a:ext cx="1907626" cy="3815252"/>
          </a:xfrm>
          <a:prstGeom prst="rect">
            <a:avLst/>
          </a:prstGeom>
          <a:noFill/>
        </p:spPr>
      </p:pic>
      <p:pic>
        <p:nvPicPr>
          <p:cNvPr id="22" name="Picture 7" descr="D:\Temp\жб 110\СПБ110-6Ф.jpg"/>
          <p:cNvPicPr>
            <a:picLocks noChangeAspect="1" noChangeArrowheads="1"/>
          </p:cNvPicPr>
          <p:nvPr/>
        </p:nvPicPr>
        <p:blipFill>
          <a:blip r:embed="rId4" cstate="print"/>
          <a:stretch>
            <a:fillRect/>
          </a:stretch>
        </p:blipFill>
        <p:spPr bwMode="auto">
          <a:xfrm>
            <a:off x="3839073" y="1514168"/>
            <a:ext cx="1522407" cy="3044814"/>
          </a:xfrm>
          <a:prstGeom prst="rect">
            <a:avLst/>
          </a:prstGeom>
          <a:noFill/>
        </p:spPr>
      </p:pic>
      <p:pic>
        <p:nvPicPr>
          <p:cNvPr id="24" name="Picture 8" descr="D:\Temp\жб 110\СПБ110-8Ф.jpg"/>
          <p:cNvPicPr>
            <a:picLocks noChangeAspect="1" noChangeArrowheads="1"/>
          </p:cNvPicPr>
          <p:nvPr/>
        </p:nvPicPr>
        <p:blipFill>
          <a:blip r:embed="rId5" cstate="print"/>
          <a:stretch>
            <a:fillRect/>
          </a:stretch>
        </p:blipFill>
        <p:spPr bwMode="auto">
          <a:xfrm>
            <a:off x="5832815" y="1552722"/>
            <a:ext cx="1508570" cy="3017141"/>
          </a:xfrm>
          <a:prstGeom prst="rect">
            <a:avLst/>
          </a:prstGeom>
          <a:noFill/>
        </p:spPr>
      </p:pic>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2655327" y="481275"/>
            <a:ext cx="470117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Двухцепные</a:t>
            </a:r>
            <a:r>
              <a:rPr lang="ru-RU" sz="1400" b="1" kern="0" dirty="0">
                <a:solidFill>
                  <a:schemeClr val="accent2"/>
                </a:solidFill>
                <a:latin typeface="Times New Roman"/>
                <a:cs typeface="Times New Roman"/>
              </a:rPr>
              <a:t> промежуточные опоры</a:t>
            </a:r>
          </a:p>
        </p:txBody>
      </p:sp>
      <p:sp>
        <p:nvSpPr>
          <p:cNvPr id="25"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9"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12" name="Рисунок 11" descr="СПБ110-18С сх2.jpg"/>
          <p:cNvPicPr>
            <a:picLocks noChangeAspect="1"/>
          </p:cNvPicPr>
          <p:nvPr/>
        </p:nvPicPr>
        <p:blipFill>
          <a:blip r:embed="rId6" cstate="print"/>
          <a:stretch>
            <a:fillRect/>
          </a:stretch>
        </p:blipFill>
        <p:spPr>
          <a:xfrm>
            <a:off x="7570504" y="1176177"/>
            <a:ext cx="1950720" cy="3291840"/>
          </a:xfrm>
          <a:prstGeom prst="rect">
            <a:avLst/>
          </a:prstGeom>
        </p:spPr>
      </p:pic>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782813"/>
          <a:ext cx="9267620" cy="5833059"/>
        </p:xfrm>
        <a:graphic>
          <a:graphicData uri="http://schemas.openxmlformats.org/drawingml/2006/table">
            <a:tbl>
              <a:tblPr firstRow="1" firstCol="1" bandRow="1">
                <a:tableStyleId>{BC89EF96-8CEA-46FF-86C4-4CE0E7609802}</a:tableStyleId>
              </a:tblPr>
              <a:tblGrid>
                <a:gridCol w="1250957">
                  <a:extLst>
                    <a:ext uri="{9D8B030D-6E8A-4147-A177-3AD203B41FA5}">
                      <a16:colId xmlns:a16="http://schemas.microsoft.com/office/drawing/2014/main" val="20000"/>
                    </a:ext>
                  </a:extLst>
                </a:gridCol>
                <a:gridCol w="2037614">
                  <a:extLst>
                    <a:ext uri="{9D8B030D-6E8A-4147-A177-3AD203B41FA5}">
                      <a16:colId xmlns:a16="http://schemas.microsoft.com/office/drawing/2014/main" val="20001"/>
                    </a:ext>
                  </a:extLst>
                </a:gridCol>
                <a:gridCol w="1848947">
                  <a:extLst>
                    <a:ext uri="{9D8B030D-6E8A-4147-A177-3AD203B41FA5}">
                      <a16:colId xmlns:a16="http://schemas.microsoft.com/office/drawing/2014/main" val="20002"/>
                    </a:ext>
                  </a:extLst>
                </a:gridCol>
                <a:gridCol w="2065051">
                  <a:extLst>
                    <a:ext uri="{9D8B030D-6E8A-4147-A177-3AD203B41FA5}">
                      <a16:colId xmlns:a16="http://schemas.microsoft.com/office/drawing/2014/main" val="20003"/>
                    </a:ext>
                  </a:extLst>
                </a:gridCol>
                <a:gridCol w="2065051">
                  <a:extLst>
                    <a:ext uri="{9D8B030D-6E8A-4147-A177-3AD203B41FA5}">
                      <a16:colId xmlns:a16="http://schemas.microsoft.com/office/drawing/2014/main" val="20004"/>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СПБ110-8ФМ(1)</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СПБ110-14Ф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СПБ110-16Ф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СПБ110-18С</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529797">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8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4 (800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3 (650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2 (500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3 (650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000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100" b="0" kern="1200" dirty="0">
                          <a:solidFill>
                            <a:schemeClr val="tx1"/>
                          </a:solidFill>
                          <a:effectLst/>
                          <a:latin typeface="+mn-lt"/>
                          <a:ea typeface="+mn-ea"/>
                          <a:cs typeface="+mn-cs"/>
                        </a:rPr>
                        <a:t>6 (35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 (15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2 (15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2 (15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0000">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АСВП128/36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АСКС 240/32</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АС 300/39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АС 185/29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0000">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ОКГТ-Ц-А-48G/652D-10.9мм-30кА2С</a:t>
                      </a:r>
                      <a:br>
                        <a:rPr lang="ru-RU" sz="1100" b="0" kern="1200" dirty="0">
                          <a:solidFill>
                            <a:schemeClr val="tx1"/>
                          </a:solidFill>
                          <a:effectLst/>
                          <a:latin typeface="+mn-lt"/>
                          <a:ea typeface="+mn-ea"/>
                          <a:cs typeface="+mn-cs"/>
                        </a:rPr>
                      </a:br>
                      <a:r>
                        <a:rPr lang="ru-RU" sz="1100" b="0" kern="1200" dirty="0">
                          <a:solidFill>
                            <a:schemeClr val="tx1"/>
                          </a:solidFill>
                          <a:effectLst/>
                          <a:latin typeface="+mn-lt"/>
                          <a:ea typeface="+mn-ea"/>
                          <a:cs typeface="+mn-cs"/>
                        </a:rPr>
                        <a:t>ОКСН ДПТ-П-48У(6х8)-70кН (17.3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ОКГТ-Ц-А-48</a:t>
                      </a:r>
                      <a:r>
                        <a:rPr lang="en-US" sz="1100" b="0" dirty="0">
                          <a:effectLst/>
                          <a:latin typeface="+mn-lt"/>
                          <a:ea typeface="Calibri"/>
                          <a:cs typeface="Times New Roman" panose="02020603050405020304" pitchFamily="18" charset="0"/>
                        </a:rPr>
                        <a:t>G/652D-17.1</a:t>
                      </a:r>
                      <a:r>
                        <a:rPr lang="ru-RU" sz="1100" b="0" dirty="0">
                          <a:effectLst/>
                          <a:latin typeface="+mn-lt"/>
                          <a:ea typeface="Calibri"/>
                          <a:cs typeface="Times New Roman" panose="02020603050405020304" pitchFamily="18" charset="0"/>
                        </a:rPr>
                        <a:t>мм-280кА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9.2-М3-В-ОЖ-Н-Р</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9.2-М3-В-ОЖ-Н-Р</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0000">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СКС226.65-4 (7,23)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СКС226.65-7</a:t>
                      </a:r>
                      <a:r>
                        <a:rPr lang="ru-RU" sz="1100" b="0" baseline="0" dirty="0">
                          <a:effectLst/>
                          <a:latin typeface="+mn-lt"/>
                          <a:ea typeface="Calibri"/>
                          <a:cs typeface="Times New Roman" panose="02020603050405020304" pitchFamily="18" charset="0"/>
                        </a:rPr>
                        <a:t> (7,48)</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СКС226.65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7,3)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СЦС200.80-4 (10,61)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00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600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840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2650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00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a:t>
                      </a:r>
                      <a:r>
                        <a:rPr lang="ru-RU" sz="1000" b="0" baseline="0" dirty="0">
                          <a:effectLst/>
                          <a:latin typeface="+mn-lt"/>
                          <a:ea typeface="Calibri"/>
                          <a:cs typeface="Times New Roman" panose="02020603050405020304" pitchFamily="18" charset="0"/>
                        </a:rPr>
                        <a:t> проекта</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22992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60"/>
          <a:ext cx="9301074" cy="5248833"/>
        </p:xfrm>
        <a:graphic>
          <a:graphicData uri="http://schemas.openxmlformats.org/drawingml/2006/table">
            <a:tbl>
              <a:tblPr firstRow="1" firstCol="1" bandRow="1">
                <a:tableStyleId>{BC89EF96-8CEA-46FF-86C4-4CE0E7609802}</a:tableStyleId>
              </a:tblPr>
              <a:tblGrid>
                <a:gridCol w="1514118">
                  <a:extLst>
                    <a:ext uri="{9D8B030D-6E8A-4147-A177-3AD203B41FA5}">
                      <a16:colId xmlns:a16="http://schemas.microsoft.com/office/drawing/2014/main" val="20000"/>
                    </a:ext>
                  </a:extLst>
                </a:gridCol>
                <a:gridCol w="1631092">
                  <a:extLst>
                    <a:ext uri="{9D8B030D-6E8A-4147-A177-3AD203B41FA5}">
                      <a16:colId xmlns:a16="http://schemas.microsoft.com/office/drawing/2014/main" val="20001"/>
                    </a:ext>
                  </a:extLst>
                </a:gridCol>
                <a:gridCol w="1548169">
                  <a:extLst>
                    <a:ext uri="{9D8B030D-6E8A-4147-A177-3AD203B41FA5}">
                      <a16:colId xmlns:a16="http://schemas.microsoft.com/office/drawing/2014/main" val="20002"/>
                    </a:ext>
                  </a:extLst>
                </a:gridCol>
                <a:gridCol w="2301688">
                  <a:extLst>
                    <a:ext uri="{9D8B030D-6E8A-4147-A177-3AD203B41FA5}">
                      <a16:colId xmlns:a16="http://schemas.microsoft.com/office/drawing/2014/main" val="20003"/>
                    </a:ext>
                  </a:extLst>
                </a:gridCol>
                <a:gridCol w="2306007">
                  <a:extLst>
                    <a:ext uri="{9D8B030D-6E8A-4147-A177-3AD203B41FA5}">
                      <a16:colId xmlns:a16="http://schemas.microsoft.com/office/drawing/2014/main" val="20004"/>
                    </a:ext>
                  </a:extLst>
                </a:gridCol>
              </a:tblGrid>
              <a:tr h="322571">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СУБ110-1</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СУБ110-1Ф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2СУБ110-1</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2СУБ110-1Ф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31714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9874">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kern="1200" dirty="0">
                          <a:solidFill>
                            <a:schemeClr val="tx1"/>
                          </a:solidFill>
                          <a:effectLst/>
                          <a:latin typeface="+mn-lt"/>
                          <a:ea typeface="+mn-ea"/>
                          <a:cs typeface="+mn-cs"/>
                        </a:rPr>
                        <a:t>2-3 (500-650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pPr algn="ctr">
                        <a:lnSpc>
                          <a:spcPct val="100000"/>
                        </a:lnSpc>
                        <a:spcAft>
                          <a:spcPts val="0"/>
                        </a:spcAft>
                      </a:pPr>
                      <a:endParaRPr lang="ru-RU" sz="11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9874">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2-3 (15-20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9874">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rPr>
                        <a:t>АС95/16,  АС</a:t>
                      </a:r>
                      <a:r>
                        <a:rPr lang="ru-RU" sz="1100" b="0" baseline="0" dirty="0">
                          <a:effectLst/>
                        </a:rPr>
                        <a:t>120</a:t>
                      </a:r>
                      <a:r>
                        <a:rPr lang="ru-RU" sz="1100" b="0" dirty="0">
                          <a:effectLst/>
                        </a:rPr>
                        <a:t>/19, АС150/24, АС</a:t>
                      </a:r>
                      <a:r>
                        <a:rPr lang="ru-RU" sz="1100" b="0" baseline="0" dirty="0">
                          <a:effectLst/>
                        </a:rPr>
                        <a:t>185/29, </a:t>
                      </a:r>
                      <a:r>
                        <a:rPr lang="ru-RU" sz="1100" b="0" dirty="0">
                          <a:effectLst/>
                          <a:latin typeface="+mn-lt"/>
                          <a:ea typeface="Calibri"/>
                          <a:cs typeface="Times New Roman" panose="02020603050405020304" pitchFamily="18" charset="0"/>
                        </a:rPr>
                        <a:t>АС240/32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9874">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rPr>
                        <a:t>9,2-М3-8-ОЖ-Н-Р</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229874">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СЦС200.80-1 (10,63)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СЦС150.80-1 (8,03)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2хСЦС200.80-1 (21,26)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2хСЦС150.80-1 (16,06)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9874">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1103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1128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2279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2328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9874">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a:t>
                      </a:r>
                      <a:r>
                        <a:rPr lang="ru-RU" sz="1000" b="0" baseline="0" dirty="0">
                          <a:effectLst/>
                          <a:latin typeface="+mn-lt"/>
                          <a:ea typeface="Calibri"/>
                          <a:cs typeface="Times New Roman" panose="02020603050405020304" pitchFamily="18" charset="0"/>
                        </a:rPr>
                        <a:t> проекта</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25" name="Picture 2" descr="D:\Temp\жб 110\2СУБ110-1.jpg"/>
          <p:cNvPicPr>
            <a:picLocks noChangeAspect="1" noChangeArrowheads="1"/>
          </p:cNvPicPr>
          <p:nvPr/>
        </p:nvPicPr>
        <p:blipFill>
          <a:blip r:embed="rId3" cstate="print"/>
          <a:stretch>
            <a:fillRect/>
          </a:stretch>
        </p:blipFill>
        <p:spPr bwMode="auto">
          <a:xfrm>
            <a:off x="5235291" y="1572903"/>
            <a:ext cx="2156109" cy="2823762"/>
          </a:xfrm>
          <a:prstGeom prst="rect">
            <a:avLst/>
          </a:prstGeom>
          <a:noFill/>
        </p:spPr>
      </p:pic>
      <p:pic>
        <p:nvPicPr>
          <p:cNvPr id="26" name="Picture 3" descr="D:\Temp\жб 110\2СУБ110-1Ф.jpg"/>
          <p:cNvPicPr>
            <a:picLocks noChangeAspect="1" noChangeArrowheads="1"/>
          </p:cNvPicPr>
          <p:nvPr/>
        </p:nvPicPr>
        <p:blipFill>
          <a:blip r:embed="rId4" cstate="print"/>
          <a:stretch>
            <a:fillRect/>
          </a:stretch>
        </p:blipFill>
        <p:spPr bwMode="auto">
          <a:xfrm>
            <a:off x="7467600" y="1606228"/>
            <a:ext cx="2209800" cy="2823369"/>
          </a:xfrm>
          <a:prstGeom prst="rect">
            <a:avLst/>
          </a:prstGeom>
          <a:noFill/>
        </p:spPr>
      </p:pic>
      <p:pic>
        <p:nvPicPr>
          <p:cNvPr id="27" name="Picture 4" descr="D:\Temp\жб 110\СУБ110-1.jpg"/>
          <p:cNvPicPr>
            <a:picLocks noChangeAspect="1" noChangeArrowheads="1"/>
          </p:cNvPicPr>
          <p:nvPr/>
        </p:nvPicPr>
        <p:blipFill>
          <a:blip r:embed="rId5" cstate="print"/>
          <a:stretch>
            <a:fillRect/>
          </a:stretch>
        </p:blipFill>
        <p:spPr bwMode="auto">
          <a:xfrm>
            <a:off x="2021237" y="1582643"/>
            <a:ext cx="1200804" cy="2759137"/>
          </a:xfrm>
          <a:prstGeom prst="rect">
            <a:avLst/>
          </a:prstGeom>
          <a:noFill/>
        </p:spPr>
      </p:pic>
      <p:pic>
        <p:nvPicPr>
          <p:cNvPr id="28" name="Picture 5" descr="D:\Temp\жб 110\СУБ110-1Ф.jpg"/>
          <p:cNvPicPr>
            <a:picLocks noChangeAspect="1" noChangeArrowheads="1"/>
          </p:cNvPicPr>
          <p:nvPr/>
        </p:nvPicPr>
        <p:blipFill>
          <a:blip r:embed="rId6" cstate="print"/>
          <a:stretch>
            <a:fillRect/>
          </a:stretch>
        </p:blipFill>
        <p:spPr bwMode="auto">
          <a:xfrm>
            <a:off x="3714144" y="1602755"/>
            <a:ext cx="1086456" cy="2824786"/>
          </a:xfrm>
          <a:prstGeom prst="rect">
            <a:avLst/>
          </a:prstGeom>
          <a:noFill/>
        </p:spPr>
      </p:pic>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 кВ</a:t>
            </a:r>
          </a:p>
        </p:txBody>
      </p:sp>
      <p:sp>
        <p:nvSpPr>
          <p:cNvPr id="33" name="Прямоугольник 32"/>
          <p:cNvSpPr/>
          <p:nvPr/>
        </p:nvSpPr>
        <p:spPr>
          <a:xfrm>
            <a:off x="2655327" y="642043"/>
            <a:ext cx="470117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анкерно-угловые опоры</a:t>
            </a:r>
          </a:p>
        </p:txBody>
      </p:sp>
      <p:sp>
        <p:nvSpPr>
          <p:cNvPr id="13"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9"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Tree>
    <p:extLst>
      <p:ext uri="{BB962C8B-B14F-4D97-AF65-F5344CB8AC3E}">
        <p14:creationId xmlns:p14="http://schemas.microsoft.com/office/powerpoint/2010/main" val="62299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stretch>
            <a:fillRect/>
          </a:stretch>
        </p:blipFill>
        <p:spPr bwMode="auto">
          <a:xfrm>
            <a:off x="3503527" y="2076376"/>
            <a:ext cx="2100526" cy="3740765"/>
          </a:xfrm>
          <a:prstGeom prst="rect">
            <a:avLst/>
          </a:prstGeom>
          <a:noFill/>
          <a:ln w="9525">
            <a:noFill/>
            <a:miter lim="800000"/>
            <a:headEnd/>
            <a:tailEnd/>
          </a:ln>
        </p:spPr>
      </p:pic>
      <p:sp>
        <p:nvSpPr>
          <p:cNvPr id="18"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20481" name="Rectangle 1"/>
          <p:cNvSpPr>
            <a:spLocks noChangeArrowheads="1"/>
          </p:cNvSpPr>
          <p:nvPr/>
        </p:nvSpPr>
        <p:spPr bwMode="auto">
          <a:xfrm>
            <a:off x="473330" y="1442389"/>
            <a:ext cx="905977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57200" algn="ctr" defTabSz="914400" rtl="0" eaLnBrk="0" fontAlgn="base" latinLnBrk="0" hangingPunct="0">
              <a:spcBef>
                <a:spcPts val="600"/>
              </a:spcBef>
              <a:spcAft>
                <a:spcPts val="0"/>
              </a:spcAft>
              <a:buClrTx/>
              <a:buSzTx/>
              <a:buFontTx/>
              <a:buNone/>
              <a:tabLst/>
            </a:pPr>
            <a:r>
              <a:rPr kumimoji="0" lang="ru-RU" sz="1600" b="1" i="0"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Конструктивные решения – железобетонные секционированные стойки</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 name="Прямоугольник 9"/>
          <p:cNvSpPr/>
          <p:nvPr/>
        </p:nvSpPr>
        <p:spPr>
          <a:xfrm>
            <a:off x="3592219" y="5913574"/>
            <a:ext cx="1894182" cy="430887"/>
          </a:xfrm>
          <a:prstGeom prst="rect">
            <a:avLst/>
          </a:prstGeom>
        </p:spPr>
        <p:txBody>
          <a:bodyPr wrap="square">
            <a:spAutoFit/>
          </a:bodyPr>
          <a:lstStyle/>
          <a:p>
            <a:pPr lvl="0" algn="ctr" eaLnBrk="0" hangingPunct="0"/>
            <a:r>
              <a:rPr lang="ru-RU" sz="1100" b="1" dirty="0" err="1">
                <a:latin typeface="Times New Roman" pitchFamily="18" charset="0"/>
                <a:ea typeface="Calibri" pitchFamily="34" charset="0"/>
                <a:cs typeface="Times New Roman" pitchFamily="18" charset="0"/>
              </a:rPr>
              <a:t>Двухцепная</a:t>
            </a:r>
            <a:r>
              <a:rPr lang="ru-RU" sz="1100" b="1" dirty="0">
                <a:latin typeface="Times New Roman" pitchFamily="18" charset="0"/>
                <a:ea typeface="Calibri" pitchFamily="34" charset="0"/>
                <a:cs typeface="Times New Roman" pitchFamily="18" charset="0"/>
              </a:rPr>
              <a:t> опора СПБ110-6</a:t>
            </a:r>
          </a:p>
        </p:txBody>
      </p:sp>
      <p:sp>
        <p:nvSpPr>
          <p:cNvPr id="11"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
        <p:nvSpPr>
          <p:cNvPr id="13" name="Прямоугольник 12"/>
          <p:cNvSpPr/>
          <p:nvPr/>
        </p:nvSpPr>
        <p:spPr>
          <a:xfrm>
            <a:off x="365597" y="733243"/>
            <a:ext cx="9190779" cy="646331"/>
          </a:xfrm>
          <a:prstGeom prst="rect">
            <a:avLst/>
          </a:prstGeom>
        </p:spPr>
        <p:txBody>
          <a:bodyPr wrap="square">
            <a:spAutoFit/>
          </a:bodyPr>
          <a:lstStyle/>
          <a:p>
            <a:pPr lvl="0" indent="457200" algn="just">
              <a:spcAft>
                <a:spcPts val="600"/>
              </a:spcAft>
            </a:pPr>
            <a:r>
              <a:rPr lang="ru-RU" sz="1200" dirty="0">
                <a:latin typeface="Times New Roman" pitchFamily="18" charset="0"/>
                <a:cs typeface="Times New Roman" pitchFamily="18" charset="0"/>
              </a:rPr>
              <a:t>В каталог вошли опоры, разработанные специалистами НИЛКЭС в 2015 – 2023 гг., в соответствии с ПУЭ 7-го издания. Все опоры разработаны на базе железобетонных центрифугированных предварительно напряженных конических и цилиндрических стоек, изготовленных в секционированном варианте.</a:t>
            </a:r>
            <a:endParaRPr lang="ru-RU" sz="1200" dirty="0">
              <a:latin typeface="Times New Roman" pitchFamily="18" charset="0"/>
              <a:ea typeface="Calibri" pitchFamily="34" charset="0"/>
              <a:cs typeface="Times New Roman" pitchFamily="18" charset="0"/>
            </a:endParaRPr>
          </a:p>
        </p:txBody>
      </p:sp>
      <p:sp>
        <p:nvSpPr>
          <p:cNvPr id="15" name="Прямоугольник 14"/>
          <p:cNvSpPr/>
          <p:nvPr/>
        </p:nvSpPr>
        <p:spPr>
          <a:xfrm>
            <a:off x="5682096" y="1941718"/>
            <a:ext cx="3845860" cy="4601260"/>
          </a:xfrm>
          <a:prstGeom prst="rect">
            <a:avLst/>
          </a:prstGeom>
        </p:spPr>
        <p:txBody>
          <a:bodyPr wrap="square">
            <a:spAutoFit/>
          </a:bodyPr>
          <a:lstStyle/>
          <a:p>
            <a:pPr algn="just"/>
            <a:r>
              <a:rPr lang="ru-RU" sz="1200" dirty="0">
                <a:latin typeface="Times New Roman" pitchFamily="18" charset="0"/>
                <a:cs typeface="Times New Roman" pitchFamily="18" charset="0"/>
              </a:rPr>
              <a:t>Секционирование стоек выполнено для устранения проблем, связанных с транспортировкой  длинномерных конструкций (26 м для конической стойки, 20 м – для цилиндрической). Кроме того, сокращение размеров перевозимых элементов увеличивает их жесткость и уменьшает вероятность повреждения при доставке на строительную площадку.</a:t>
            </a:r>
            <a:br>
              <a:rPr lang="ru-RU" sz="1200" dirty="0">
                <a:latin typeface="Times New Roman" pitchFamily="18" charset="0"/>
                <a:cs typeface="Times New Roman" pitchFamily="18" charset="0"/>
              </a:rPr>
            </a:b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Секционированные стойки состоят из двух секций (конические – из секций длиной по 13 м,  цилиндрические – по 10 м), изготавливаемых одновременно в одной опалубке. Закладные детали соединительного узла (фланцы) при формовании стойки находятся внутри опалубки, не выходят за габариты железобетонного сечения стойки. После распалубки секции разъединяются.</a:t>
            </a:r>
          </a:p>
          <a:p>
            <a:pPr algn="just"/>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Сборка стоек производится </a:t>
            </a:r>
            <a:r>
              <a:rPr lang="ru-RU" sz="1200" dirty="0" err="1">
                <a:latin typeface="Times New Roman" pitchFamily="18" charset="0"/>
                <a:cs typeface="Times New Roman" pitchFamily="18" charset="0"/>
              </a:rPr>
              <a:t>покомплектно</a:t>
            </a:r>
            <a:r>
              <a:rPr lang="ru-RU" sz="1200" dirty="0">
                <a:latin typeface="Times New Roman" pitchFamily="18" charset="0"/>
                <a:cs typeface="Times New Roman" pitchFamily="18" charset="0"/>
              </a:rPr>
              <a:t> из секций, одновременно и совместно произведенных в одной опалубке. Собираемые секции имеют один порядковый заводской номер. Объединение секций между собой в единую стойку производится при монтаже опоры при помощи болтового фланцевого соединения.</a:t>
            </a:r>
          </a:p>
          <a:p>
            <a:pPr indent="457200" algn="just">
              <a:spcBef>
                <a:spcPts val="600"/>
              </a:spcBef>
            </a:pPr>
            <a:endParaRPr lang="ru-RU" sz="1200" dirty="0">
              <a:latin typeface="Times New Roman" pitchFamily="18" charset="0"/>
              <a:ea typeface="Calibri" pitchFamily="34" charset="0"/>
              <a:cs typeface="Times New Roman" pitchFamily="18" charset="0"/>
            </a:endParaRPr>
          </a:p>
        </p:txBody>
      </p:sp>
      <p:sp>
        <p:nvSpPr>
          <p:cNvPr id="16" name="Прямоугольник 15"/>
          <p:cNvSpPr/>
          <p:nvPr/>
        </p:nvSpPr>
        <p:spPr>
          <a:xfrm>
            <a:off x="486386" y="1938667"/>
            <a:ext cx="2889116" cy="4416594"/>
          </a:xfrm>
          <a:prstGeom prst="rect">
            <a:avLst/>
          </a:prstGeom>
        </p:spPr>
        <p:txBody>
          <a:bodyPr wrap="square">
            <a:spAutoFit/>
          </a:bodyPr>
          <a:lstStyle/>
          <a:p>
            <a:pPr lvl="0" indent="252000" algn="just">
              <a:spcAft>
                <a:spcPts val="600"/>
              </a:spcAft>
            </a:pPr>
            <a:r>
              <a:rPr lang="ru-RU" sz="1200" dirty="0">
                <a:latin typeface="Times New Roman" pitchFamily="18" charset="0"/>
                <a:cs typeface="Times New Roman" pitchFamily="18" charset="0"/>
              </a:rPr>
              <a:t>Несущая способность разработанных стоек, за счёт использования современных материалов, существенно превышает аналогичный показатель для стоек, ранее выпускаемых в этих же габаритах по ГОСТ 22687.0-85, что допускает их применение в более нагруженных опорах. Кроме того, установка более прочных стоек на фундаменты позволяет поднять отметку подвеса проводов и существенно увеличить расчётные пролёты между опорами, сделав их сопоставимыми с пролётами металлических опор.</a:t>
            </a:r>
            <a:endParaRPr lang="ru-RU" sz="1200" dirty="0">
              <a:latin typeface="Times New Roman" pitchFamily="18" charset="0"/>
              <a:ea typeface="Calibri" pitchFamily="34" charset="0"/>
              <a:cs typeface="Times New Roman" pitchFamily="18" charset="0"/>
            </a:endParaRPr>
          </a:p>
          <a:p>
            <a:pPr indent="252000" algn="just">
              <a:spcAft>
                <a:spcPts val="600"/>
              </a:spcAft>
            </a:pPr>
            <a:r>
              <a:rPr lang="ru-RU" sz="1200" dirty="0">
                <a:latin typeface="Times New Roman" pitchFamily="18" charset="0"/>
                <a:cs typeface="Times New Roman" pitchFamily="18" charset="0"/>
              </a:rPr>
              <a:t>Использование бетона повышенного класса прочности (В60 вместо В40 или В30), водонепроницаемости (W14 вместо W8) и морозостойкости (F</a:t>
            </a:r>
            <a:r>
              <a:rPr lang="ru-RU" sz="1200" baseline="-25000" dirty="0">
                <a:latin typeface="Times New Roman" pitchFamily="18" charset="0"/>
                <a:cs typeface="Times New Roman" pitchFamily="18" charset="0"/>
              </a:rPr>
              <a:t>1</a:t>
            </a:r>
            <a:r>
              <a:rPr lang="ru-RU" sz="1200" dirty="0">
                <a:latin typeface="Times New Roman" pitchFamily="18" charset="0"/>
                <a:cs typeface="Times New Roman" pitchFamily="18" charset="0"/>
              </a:rPr>
              <a:t>400 вместо F</a:t>
            </a:r>
            <a:r>
              <a:rPr lang="ru-RU" sz="1200" baseline="-25000" dirty="0">
                <a:latin typeface="Times New Roman" pitchFamily="18" charset="0"/>
                <a:cs typeface="Times New Roman" pitchFamily="18" charset="0"/>
              </a:rPr>
              <a:t>1</a:t>
            </a:r>
            <a:r>
              <a:rPr lang="ru-RU" sz="1200" dirty="0">
                <a:latin typeface="Times New Roman" pitchFamily="18" charset="0"/>
                <a:cs typeface="Times New Roman" pitchFamily="18" charset="0"/>
              </a:rPr>
              <a:t>200) увеличивает долговечность стоек до 70 лет, что практически исключает потребность в их ремонтах при эксплуатации. </a:t>
            </a:r>
            <a:endParaRPr lang="ru-RU" sz="1200"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622992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58"/>
          <a:ext cx="9301074" cy="5238875"/>
        </p:xfrm>
        <a:graphic>
          <a:graphicData uri="http://schemas.openxmlformats.org/drawingml/2006/table">
            <a:tbl>
              <a:tblPr firstRow="1" firstCol="1" bandRow="1">
                <a:tableStyleId>{BC89EF96-8CEA-46FF-86C4-4CE0E7609802}</a:tableStyleId>
              </a:tblPr>
              <a:tblGrid>
                <a:gridCol w="1538832">
                  <a:extLst>
                    <a:ext uri="{9D8B030D-6E8A-4147-A177-3AD203B41FA5}">
                      <a16:colId xmlns:a16="http://schemas.microsoft.com/office/drawing/2014/main" val="20000"/>
                    </a:ext>
                  </a:extLst>
                </a:gridCol>
                <a:gridCol w="1565189">
                  <a:extLst>
                    <a:ext uri="{9D8B030D-6E8A-4147-A177-3AD203B41FA5}">
                      <a16:colId xmlns:a16="http://schemas.microsoft.com/office/drawing/2014/main" val="20001"/>
                    </a:ext>
                  </a:extLst>
                </a:gridCol>
                <a:gridCol w="1746422">
                  <a:extLst>
                    <a:ext uri="{9D8B030D-6E8A-4147-A177-3AD203B41FA5}">
                      <a16:colId xmlns:a16="http://schemas.microsoft.com/office/drawing/2014/main" val="20002"/>
                    </a:ext>
                  </a:extLst>
                </a:gridCol>
                <a:gridCol w="2144624">
                  <a:extLst>
                    <a:ext uri="{9D8B030D-6E8A-4147-A177-3AD203B41FA5}">
                      <a16:colId xmlns:a16="http://schemas.microsoft.com/office/drawing/2014/main" val="20003"/>
                    </a:ext>
                  </a:extLst>
                </a:gridCol>
                <a:gridCol w="2306007">
                  <a:extLst>
                    <a:ext uri="{9D8B030D-6E8A-4147-A177-3AD203B41FA5}">
                      <a16:colId xmlns:a16="http://schemas.microsoft.com/office/drawing/2014/main" val="20004"/>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СУБ110-3Ф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СУБ110-5Ф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2СУБ110-3Ф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2СУБ110-5Ф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8639">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kern="1200" dirty="0">
                          <a:solidFill>
                            <a:schemeClr val="tx1"/>
                          </a:solidFill>
                          <a:effectLst/>
                          <a:latin typeface="+mn-lt"/>
                          <a:ea typeface="+mn-ea"/>
                          <a:cs typeface="+mn-cs"/>
                        </a:rPr>
                        <a:t>2-3 (500-650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pPr algn="ctr">
                        <a:lnSpc>
                          <a:spcPct val="100000"/>
                        </a:lnSpc>
                        <a:spcAft>
                          <a:spcPts val="0"/>
                        </a:spcAft>
                      </a:pPr>
                      <a:endParaRPr lang="ru-RU" sz="11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7067">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2-3 (15-20 мм)</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1709">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rPr>
                        <a:t>АС95/16,  АС</a:t>
                      </a:r>
                      <a:r>
                        <a:rPr lang="ru-RU" sz="1100" b="0" baseline="0" dirty="0">
                          <a:effectLst/>
                        </a:rPr>
                        <a:t>120</a:t>
                      </a:r>
                      <a:r>
                        <a:rPr lang="ru-RU" sz="1100" b="0" dirty="0">
                          <a:effectLst/>
                        </a:rPr>
                        <a:t>/19, АС150/24, АС</a:t>
                      </a:r>
                      <a:r>
                        <a:rPr lang="ru-RU" sz="1100" b="0" baseline="0" dirty="0">
                          <a:effectLst/>
                        </a:rPr>
                        <a:t>185/29, </a:t>
                      </a:r>
                      <a:r>
                        <a:rPr lang="ru-RU" sz="1100" b="0" dirty="0">
                          <a:effectLst/>
                          <a:latin typeface="+mn-lt"/>
                          <a:ea typeface="Calibri"/>
                          <a:cs typeface="Times New Roman" panose="02020603050405020304" pitchFamily="18" charset="0"/>
                        </a:rPr>
                        <a:t>АС240/32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7824">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rPr>
                        <a:t>9,2-М3-8-ОЖ-Н-Р</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330200">
                <a:tc>
                  <a:txBody>
                    <a:bodyPr/>
                    <a:lstStyle/>
                    <a:p>
                      <a:pPr algn="l">
                        <a:lnSpc>
                          <a:spcPct val="100000"/>
                        </a:lnSpc>
                        <a:spcAft>
                          <a:spcPts val="0"/>
                        </a:spcAft>
                      </a:pPr>
                      <a:r>
                        <a:rPr lang="ru-RU" sz="1000" b="0" dirty="0">
                          <a:effectLst/>
                        </a:rPr>
                        <a:t>Марка и масса стоек, т </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СЦС200.80-2 (10,59)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СЦС200.80-3 (10,54)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2хСЦС200.80-2 (21,18)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2хСЦС200.80-3 (21,08)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02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1036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1205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2143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2484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32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a:t>
                      </a:r>
                      <a:r>
                        <a:rPr lang="ru-RU" sz="1000" b="0" baseline="0" dirty="0">
                          <a:effectLst/>
                          <a:latin typeface="+mn-lt"/>
                          <a:ea typeface="Calibri"/>
                          <a:cs typeface="Times New Roman" panose="02020603050405020304" pitchFamily="18" charset="0"/>
                        </a:rPr>
                        <a:t> проекта</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2655327" y="642043"/>
            <a:ext cx="470117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анкерно-угловые опоры</a:t>
            </a:r>
          </a:p>
        </p:txBody>
      </p:sp>
      <p:pic>
        <p:nvPicPr>
          <p:cNvPr id="13" name="Picture 2" descr="D:\Temp\жб 110\2СУБ110-3Ф.jpg"/>
          <p:cNvPicPr>
            <a:picLocks noChangeAspect="1" noChangeArrowheads="1"/>
          </p:cNvPicPr>
          <p:nvPr/>
        </p:nvPicPr>
        <p:blipFill>
          <a:blip r:embed="rId3" cstate="print"/>
          <a:srcRect t="6940" b="8192"/>
          <a:stretch>
            <a:fillRect/>
          </a:stretch>
        </p:blipFill>
        <p:spPr bwMode="auto">
          <a:xfrm>
            <a:off x="7671701" y="1593693"/>
            <a:ext cx="1598819" cy="2713762"/>
          </a:xfrm>
          <a:prstGeom prst="rect">
            <a:avLst/>
          </a:prstGeom>
          <a:noFill/>
        </p:spPr>
      </p:pic>
      <p:pic>
        <p:nvPicPr>
          <p:cNvPr id="14" name="Picture 3" descr="D:\Temp\жб 110\2СУБ110-5Ф.jpg"/>
          <p:cNvPicPr>
            <a:picLocks noChangeAspect="1" noChangeArrowheads="1"/>
          </p:cNvPicPr>
          <p:nvPr/>
        </p:nvPicPr>
        <p:blipFill>
          <a:blip r:embed="rId4" cstate="print"/>
          <a:srcRect t="13114" b="13298"/>
          <a:stretch>
            <a:fillRect/>
          </a:stretch>
        </p:blipFill>
        <p:spPr bwMode="auto">
          <a:xfrm>
            <a:off x="5414715" y="1767669"/>
            <a:ext cx="1745210" cy="2568542"/>
          </a:xfrm>
          <a:prstGeom prst="rect">
            <a:avLst/>
          </a:prstGeom>
          <a:noFill/>
        </p:spPr>
      </p:pic>
      <p:pic>
        <p:nvPicPr>
          <p:cNvPr id="16" name="Picture 4" descr="D:\Temp\жб 110\СУБ110-3Ф.jpg"/>
          <p:cNvPicPr>
            <a:picLocks noChangeAspect="1" noChangeArrowheads="1"/>
          </p:cNvPicPr>
          <p:nvPr/>
        </p:nvPicPr>
        <p:blipFill>
          <a:blip r:embed="rId5" cstate="print"/>
          <a:stretch>
            <a:fillRect/>
          </a:stretch>
        </p:blipFill>
        <p:spPr bwMode="auto">
          <a:xfrm>
            <a:off x="3514490" y="1433282"/>
            <a:ext cx="1477329" cy="2954659"/>
          </a:xfrm>
          <a:prstGeom prst="rect">
            <a:avLst/>
          </a:prstGeom>
          <a:noFill/>
        </p:spPr>
      </p:pic>
      <p:pic>
        <p:nvPicPr>
          <p:cNvPr id="17" name="Picture 5" descr="D:\Temp\жб 110\СУБ110-5Ф.jpg"/>
          <p:cNvPicPr>
            <a:picLocks noChangeAspect="1" noChangeArrowheads="1"/>
          </p:cNvPicPr>
          <p:nvPr/>
        </p:nvPicPr>
        <p:blipFill>
          <a:blip r:embed="rId6" cstate="print"/>
          <a:stretch>
            <a:fillRect/>
          </a:stretch>
        </p:blipFill>
        <p:spPr bwMode="auto">
          <a:xfrm>
            <a:off x="1996076" y="1767297"/>
            <a:ext cx="1316831" cy="2633662"/>
          </a:xfrm>
          <a:prstGeom prst="rect">
            <a:avLst/>
          </a:prstGeom>
          <a:noFill/>
        </p:spPr>
      </p:pic>
      <p:sp>
        <p:nvSpPr>
          <p:cNvPr id="21"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9"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Tree>
    <p:extLst>
      <p:ext uri="{BB962C8B-B14F-4D97-AF65-F5344CB8AC3E}">
        <p14:creationId xmlns:p14="http://schemas.microsoft.com/office/powerpoint/2010/main" val="62299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58"/>
          <a:ext cx="9248672" cy="4885369"/>
        </p:xfrm>
        <a:graphic>
          <a:graphicData uri="http://schemas.openxmlformats.org/drawingml/2006/table">
            <a:tbl>
              <a:tblPr firstRow="1" firstCol="1" bandRow="1">
                <a:tableStyleId>{BC89EF96-8CEA-46FF-86C4-4CE0E7609802}</a:tableStyleId>
              </a:tblPr>
              <a:tblGrid>
                <a:gridCol w="1538832">
                  <a:extLst>
                    <a:ext uri="{9D8B030D-6E8A-4147-A177-3AD203B41FA5}">
                      <a16:colId xmlns:a16="http://schemas.microsoft.com/office/drawing/2014/main" val="20000"/>
                    </a:ext>
                  </a:extLst>
                </a:gridCol>
                <a:gridCol w="1494934">
                  <a:extLst>
                    <a:ext uri="{9D8B030D-6E8A-4147-A177-3AD203B41FA5}">
                      <a16:colId xmlns:a16="http://schemas.microsoft.com/office/drawing/2014/main" val="20001"/>
                    </a:ext>
                  </a:extLst>
                </a:gridCol>
                <a:gridCol w="2373406">
                  <a:extLst>
                    <a:ext uri="{9D8B030D-6E8A-4147-A177-3AD203B41FA5}">
                      <a16:colId xmlns:a16="http://schemas.microsoft.com/office/drawing/2014/main" val="20002"/>
                    </a:ext>
                  </a:extLst>
                </a:gridCol>
                <a:gridCol w="1540500">
                  <a:extLst>
                    <a:ext uri="{9D8B030D-6E8A-4147-A177-3AD203B41FA5}">
                      <a16:colId xmlns:a16="http://schemas.microsoft.com/office/drawing/2014/main" val="20003"/>
                    </a:ext>
                  </a:extLst>
                </a:gridCol>
                <a:gridCol w="2301000">
                  <a:extLst>
                    <a:ext uri="{9D8B030D-6E8A-4147-A177-3AD203B41FA5}">
                      <a16:colId xmlns:a16="http://schemas.microsoft.com/office/drawing/2014/main" val="20004"/>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СУБ110-2Ф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2СУБ110-2Ф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СУБ110-2</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2СУБ110-2</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7942">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kern="1200" dirty="0">
                          <a:solidFill>
                            <a:schemeClr val="tx1"/>
                          </a:solidFill>
                          <a:effectLst/>
                          <a:latin typeface="+mn-lt"/>
                          <a:ea typeface="+mn-ea"/>
                          <a:cs typeface="+mn-cs"/>
                        </a:rPr>
                        <a:t>2-3 (500-650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pPr algn="ctr">
                        <a:lnSpc>
                          <a:spcPct val="100000"/>
                        </a:lnSpc>
                        <a:spcAft>
                          <a:spcPts val="0"/>
                        </a:spcAft>
                      </a:pPr>
                      <a:endParaRPr lang="ru-RU" sz="11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6188">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2-3 (15-20 мм)</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1709">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rPr>
                        <a:t>АС95/16,  АС</a:t>
                      </a:r>
                      <a:r>
                        <a:rPr lang="ru-RU" sz="1100" b="0" baseline="0" dirty="0">
                          <a:effectLst/>
                        </a:rPr>
                        <a:t>120</a:t>
                      </a:r>
                      <a:r>
                        <a:rPr lang="ru-RU" sz="1100" b="0" dirty="0">
                          <a:effectLst/>
                        </a:rPr>
                        <a:t>/19, АС150/24, АС</a:t>
                      </a:r>
                      <a:r>
                        <a:rPr lang="ru-RU" sz="1100" b="0" baseline="0" dirty="0">
                          <a:effectLst/>
                        </a:rPr>
                        <a:t>185/29, </a:t>
                      </a:r>
                      <a:r>
                        <a:rPr lang="ru-RU" sz="1100" b="0" dirty="0">
                          <a:effectLst/>
                          <a:latin typeface="+mn-lt"/>
                          <a:ea typeface="Calibri"/>
                          <a:cs typeface="Times New Roman" panose="02020603050405020304" pitchFamily="18" charset="0"/>
                        </a:rPr>
                        <a:t>АС240/32</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188258">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ct val="100000"/>
                        </a:lnSpc>
                        <a:spcAft>
                          <a:spcPts val="0"/>
                        </a:spcAft>
                      </a:pPr>
                      <a:r>
                        <a:rPr lang="ru-RU" sz="1100" b="0" dirty="0">
                          <a:effectLst/>
                        </a:rPr>
                        <a:t>9,2-М3-8-ОЖ-Н-Р</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188258">
                <a:tc>
                  <a:txBody>
                    <a:bodyPr/>
                    <a:lstStyle/>
                    <a:p>
                      <a:pPr algn="l">
                        <a:lnSpc>
                          <a:spcPct val="100000"/>
                        </a:lnSpc>
                        <a:spcAft>
                          <a:spcPts val="0"/>
                        </a:spcAft>
                      </a:pPr>
                      <a:r>
                        <a:rPr lang="ru-RU" sz="1000" b="0" dirty="0">
                          <a:effectLst/>
                        </a:rPr>
                        <a:t>Марка и масса стоек, т </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СЦС150.80-2 (8,01)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2хСЦС150.80-2 (16,02)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СЦС200.80-4 (10,61)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2хСЦС200.80-4 (21,22)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8258">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2106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4332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2082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4284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8258">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a:t>
                      </a:r>
                      <a:r>
                        <a:rPr lang="ru-RU" sz="1000" b="0" baseline="0" dirty="0">
                          <a:effectLst/>
                          <a:latin typeface="+mn-lt"/>
                          <a:ea typeface="Calibri"/>
                          <a:cs typeface="Times New Roman" panose="02020603050405020304" pitchFamily="18" charset="0"/>
                        </a:rPr>
                        <a:t> проекта</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т.14</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т.14</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т.14</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16.006 – т.14</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2655327" y="642043"/>
            <a:ext cx="470117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Двухцепные</a:t>
            </a:r>
            <a:r>
              <a:rPr lang="ru-RU" sz="1400" b="1" kern="0" dirty="0">
                <a:solidFill>
                  <a:schemeClr val="accent2"/>
                </a:solidFill>
                <a:latin typeface="Times New Roman"/>
                <a:cs typeface="Times New Roman"/>
              </a:rPr>
              <a:t> анкерно-угловые опоры</a:t>
            </a:r>
          </a:p>
        </p:txBody>
      </p:sp>
      <p:sp>
        <p:nvSpPr>
          <p:cNvPr id="21"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3"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14" name="Рисунок 13" descr="Сх СУБ110-2Ф.jpg"/>
          <p:cNvPicPr>
            <a:picLocks noChangeAspect="1"/>
          </p:cNvPicPr>
          <p:nvPr/>
        </p:nvPicPr>
        <p:blipFill>
          <a:blip r:embed="rId3" cstate="print"/>
          <a:stretch>
            <a:fillRect/>
          </a:stretch>
        </p:blipFill>
        <p:spPr>
          <a:xfrm>
            <a:off x="2026672" y="1616301"/>
            <a:ext cx="1359235" cy="2718470"/>
          </a:xfrm>
          <a:prstGeom prst="rect">
            <a:avLst/>
          </a:prstGeom>
        </p:spPr>
      </p:pic>
      <p:pic>
        <p:nvPicPr>
          <p:cNvPr id="16" name="Рисунок 15" descr="Сх СУБ110-2Ф.jpg"/>
          <p:cNvPicPr>
            <a:picLocks noChangeAspect="1"/>
          </p:cNvPicPr>
          <p:nvPr/>
        </p:nvPicPr>
        <p:blipFill>
          <a:blip r:embed="rId4" cstate="print"/>
          <a:srcRect t="19346" b="19727"/>
          <a:stretch>
            <a:fillRect/>
          </a:stretch>
        </p:blipFill>
        <p:spPr>
          <a:xfrm>
            <a:off x="3485934" y="1575758"/>
            <a:ext cx="2265394" cy="2806463"/>
          </a:xfrm>
          <a:prstGeom prst="rect">
            <a:avLst/>
          </a:prstGeom>
        </p:spPr>
      </p:pic>
      <p:pic>
        <p:nvPicPr>
          <p:cNvPr id="17" name="Рисунок 16" descr="Сх СУБ110-2Ф.jpg"/>
          <p:cNvPicPr>
            <a:picLocks noChangeAspect="1"/>
          </p:cNvPicPr>
          <p:nvPr/>
        </p:nvPicPr>
        <p:blipFill>
          <a:blip r:embed="rId5" cstate="print"/>
          <a:stretch>
            <a:fillRect/>
          </a:stretch>
        </p:blipFill>
        <p:spPr>
          <a:xfrm>
            <a:off x="5872578" y="1653685"/>
            <a:ext cx="1339106" cy="2678212"/>
          </a:xfrm>
          <a:prstGeom prst="rect">
            <a:avLst/>
          </a:prstGeom>
        </p:spPr>
      </p:pic>
      <p:pic>
        <p:nvPicPr>
          <p:cNvPr id="22" name="Рисунок 21" descr="Сх СУБ110-2Ф.jpg"/>
          <p:cNvPicPr>
            <a:picLocks noChangeAspect="1"/>
          </p:cNvPicPr>
          <p:nvPr/>
        </p:nvPicPr>
        <p:blipFill>
          <a:blip r:embed="rId6" cstate="print"/>
          <a:srcRect t="12154" b="11477"/>
          <a:stretch>
            <a:fillRect/>
          </a:stretch>
        </p:blipFill>
        <p:spPr>
          <a:xfrm>
            <a:off x="7528847" y="1695013"/>
            <a:ext cx="1781929" cy="2721713"/>
          </a:xfrm>
          <a:prstGeom prst="rect">
            <a:avLst/>
          </a:prstGeom>
        </p:spPr>
      </p:pic>
    </p:spTree>
    <p:extLst>
      <p:ext uri="{BB962C8B-B14F-4D97-AF65-F5344CB8AC3E}">
        <p14:creationId xmlns:p14="http://schemas.microsoft.com/office/powerpoint/2010/main" val="622992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9" y="1026458"/>
          <a:ext cx="9318718" cy="4916133"/>
        </p:xfrm>
        <a:graphic>
          <a:graphicData uri="http://schemas.openxmlformats.org/drawingml/2006/table">
            <a:tbl>
              <a:tblPr firstRow="1" firstCol="1" bandRow="1">
                <a:tableStyleId>{BC89EF96-8CEA-46FF-86C4-4CE0E7609802}</a:tableStyleId>
              </a:tblPr>
              <a:tblGrid>
                <a:gridCol w="1596496">
                  <a:extLst>
                    <a:ext uri="{9D8B030D-6E8A-4147-A177-3AD203B41FA5}">
                      <a16:colId xmlns:a16="http://schemas.microsoft.com/office/drawing/2014/main" val="20000"/>
                    </a:ext>
                  </a:extLst>
                </a:gridCol>
                <a:gridCol w="2547629">
                  <a:extLst>
                    <a:ext uri="{9D8B030D-6E8A-4147-A177-3AD203B41FA5}">
                      <a16:colId xmlns:a16="http://schemas.microsoft.com/office/drawing/2014/main" val="20001"/>
                    </a:ext>
                  </a:extLst>
                </a:gridCol>
                <a:gridCol w="2952754">
                  <a:extLst>
                    <a:ext uri="{9D8B030D-6E8A-4147-A177-3AD203B41FA5}">
                      <a16:colId xmlns:a16="http://schemas.microsoft.com/office/drawing/2014/main" val="20002"/>
                    </a:ext>
                  </a:extLst>
                </a:gridCol>
                <a:gridCol w="2221839">
                  <a:extLst>
                    <a:ext uri="{9D8B030D-6E8A-4147-A177-3AD203B41FA5}">
                      <a16:colId xmlns:a16="http://schemas.microsoft.com/office/drawing/2014/main" val="20003"/>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СУБ110-4</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СУБ110-4Ф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СУБ110-6Ф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7942">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00000"/>
                        </a:lnSpc>
                        <a:spcAft>
                          <a:spcPts val="0"/>
                        </a:spcAft>
                      </a:pPr>
                      <a:r>
                        <a:rPr lang="ru-RU" sz="1100" b="0" kern="1200" dirty="0">
                          <a:solidFill>
                            <a:schemeClr val="tx1"/>
                          </a:solidFill>
                          <a:effectLst/>
                          <a:latin typeface="+mn-lt"/>
                          <a:ea typeface="+mn-ea"/>
                          <a:cs typeface="+mn-cs"/>
                        </a:rPr>
                        <a:t>2-3 (500-650 Па)</a:t>
                      </a:r>
                      <a:endParaRPr lang="en-US" sz="1100" b="0" kern="1200" dirty="0">
                        <a:solidFill>
                          <a:schemeClr val="tx1"/>
                        </a:solidFill>
                        <a:effectLst/>
                        <a:latin typeface="+mn-lt"/>
                        <a:ea typeface="+mn-ea"/>
                        <a:cs typeface="+mn-cs"/>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6188">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2-3 (15-20 мм)</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1709">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00000"/>
                        </a:lnSpc>
                        <a:spcAft>
                          <a:spcPts val="0"/>
                        </a:spcAft>
                      </a:pPr>
                      <a:r>
                        <a:rPr lang="ru-RU" sz="1100" b="0" dirty="0">
                          <a:effectLst/>
                        </a:rPr>
                        <a:t>АС95/16,  АС</a:t>
                      </a:r>
                      <a:r>
                        <a:rPr lang="ru-RU" sz="1100" b="0" baseline="0" dirty="0">
                          <a:effectLst/>
                        </a:rPr>
                        <a:t>120</a:t>
                      </a:r>
                      <a:r>
                        <a:rPr lang="ru-RU" sz="1100" b="0" dirty="0">
                          <a:effectLst/>
                        </a:rPr>
                        <a:t>/19, АС150/24, АС</a:t>
                      </a:r>
                      <a:r>
                        <a:rPr lang="ru-RU" sz="1100" b="0" baseline="0" dirty="0">
                          <a:effectLst/>
                        </a:rPr>
                        <a:t>185/29, </a:t>
                      </a:r>
                      <a:r>
                        <a:rPr lang="ru-RU" sz="1100" b="0" dirty="0">
                          <a:effectLst/>
                          <a:latin typeface="+mn-lt"/>
                          <a:ea typeface="Calibri"/>
                          <a:cs typeface="Times New Roman" panose="02020603050405020304" pitchFamily="18" charset="0"/>
                        </a:rPr>
                        <a:t>АС240/32</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188258">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00000"/>
                        </a:lnSpc>
                        <a:spcAft>
                          <a:spcPts val="0"/>
                        </a:spcAft>
                      </a:pPr>
                      <a:r>
                        <a:rPr lang="ru-RU" sz="1100" b="0" dirty="0">
                          <a:effectLst/>
                        </a:rPr>
                        <a:t>9,2-М3-8-ОЖ-Н-Р</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188258">
                <a:tc>
                  <a:txBody>
                    <a:bodyPr/>
                    <a:lstStyle/>
                    <a:p>
                      <a:pPr algn="l">
                        <a:lnSpc>
                          <a:spcPct val="100000"/>
                        </a:lnSpc>
                        <a:spcAft>
                          <a:spcPts val="0"/>
                        </a:spcAft>
                      </a:pPr>
                      <a:r>
                        <a:rPr lang="ru-RU" sz="1000" b="0" dirty="0">
                          <a:effectLst/>
                        </a:rPr>
                        <a:t>Марка и масса стоек, т </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СЦС200.80-5 (10,62)</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СЦС150.80-3 (8,01)</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СЦС200.80-6 (10,52)</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8258">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2618 </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2643 </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2185 </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8258">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16.006 – т.14</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16.006 – т.14</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16.006 – т.14</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13" name="Picture 2" descr="D:\Temp\жб 110\2СУБ110-3Ф.jpg"/>
          <p:cNvPicPr>
            <a:picLocks noChangeAspect="1" noChangeArrowheads="1"/>
          </p:cNvPicPr>
          <p:nvPr/>
        </p:nvPicPr>
        <p:blipFill>
          <a:blip r:embed="rId3" cstate="print"/>
          <a:stretch>
            <a:fillRect/>
          </a:stretch>
        </p:blipFill>
        <p:spPr bwMode="auto">
          <a:xfrm>
            <a:off x="7829853" y="1493534"/>
            <a:ext cx="1394660" cy="2789321"/>
          </a:xfrm>
          <a:prstGeom prst="rect">
            <a:avLst/>
          </a:prstGeom>
          <a:noFill/>
        </p:spPr>
      </p:pic>
      <p:pic>
        <p:nvPicPr>
          <p:cNvPr id="18" name="Picture 4" descr="D:\Temp\жб 110\СУБ110-3Ф.jpg"/>
          <p:cNvPicPr>
            <a:picLocks noChangeAspect="1" noChangeArrowheads="1"/>
          </p:cNvPicPr>
          <p:nvPr/>
        </p:nvPicPr>
        <p:blipFill>
          <a:blip r:embed="rId4" cstate="print"/>
          <a:srcRect t="9546" b="9210"/>
          <a:stretch>
            <a:fillRect/>
          </a:stretch>
        </p:blipFill>
        <p:spPr bwMode="auto">
          <a:xfrm>
            <a:off x="4986067" y="1757470"/>
            <a:ext cx="1604514" cy="2607134"/>
          </a:xfrm>
          <a:prstGeom prst="rect">
            <a:avLst/>
          </a:prstGeom>
          <a:noFill/>
        </p:spPr>
      </p:pic>
      <p:pic>
        <p:nvPicPr>
          <p:cNvPr id="16" name="Picture 4" descr="D:\Temp\жб 110\СУБ110-3Ф.jpg"/>
          <p:cNvPicPr>
            <a:picLocks noChangeAspect="1" noChangeArrowheads="1"/>
          </p:cNvPicPr>
          <p:nvPr/>
        </p:nvPicPr>
        <p:blipFill>
          <a:blip r:embed="rId5" cstate="print"/>
          <a:srcRect t="9412" b="10318"/>
          <a:stretch>
            <a:fillRect/>
          </a:stretch>
        </p:blipFill>
        <p:spPr bwMode="auto">
          <a:xfrm>
            <a:off x="2185358" y="1713781"/>
            <a:ext cx="1615595" cy="2593676"/>
          </a:xfrm>
          <a:prstGeom prst="rect">
            <a:avLst/>
          </a:prstGeom>
          <a:noFill/>
        </p:spPr>
      </p:pic>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2655327" y="642043"/>
            <a:ext cx="470117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Двухцепные</a:t>
            </a:r>
            <a:r>
              <a:rPr lang="ru-RU" sz="1400" b="1" kern="0" dirty="0">
                <a:solidFill>
                  <a:schemeClr val="accent2"/>
                </a:solidFill>
                <a:latin typeface="Times New Roman"/>
                <a:cs typeface="Times New Roman"/>
              </a:rPr>
              <a:t> анкерно-угловые опоры</a:t>
            </a:r>
          </a:p>
        </p:txBody>
      </p:sp>
      <p:sp>
        <p:nvSpPr>
          <p:cNvPr id="21"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7"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Tree>
    <p:extLst>
      <p:ext uri="{BB962C8B-B14F-4D97-AF65-F5344CB8AC3E}">
        <p14:creationId xmlns:p14="http://schemas.microsoft.com/office/powerpoint/2010/main" val="62299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ОпорыДляСайта\220кв\СПБ220-1\СПБ220-1 сх.jpg"/>
          <p:cNvPicPr>
            <a:picLocks noChangeAspect="1" noChangeArrowheads="1"/>
          </p:cNvPicPr>
          <p:nvPr/>
        </p:nvPicPr>
        <p:blipFill>
          <a:blip r:embed="rId3" cstate="print"/>
          <a:stretch>
            <a:fillRect/>
          </a:stretch>
        </p:blipFill>
        <p:spPr bwMode="auto">
          <a:xfrm>
            <a:off x="2779057" y="1025299"/>
            <a:ext cx="2653553" cy="3538070"/>
          </a:xfrm>
          <a:prstGeom prst="rect">
            <a:avLst/>
          </a:prstGeom>
          <a:noFill/>
        </p:spPr>
      </p:pic>
      <p:pic>
        <p:nvPicPr>
          <p:cNvPr id="1027" name="Picture 3" descr="D:\ОпорыДляСайта\220кв\СПБ220-1Ф\СПБ220-1Ф сх.jpg"/>
          <p:cNvPicPr>
            <a:picLocks noChangeAspect="1" noChangeArrowheads="1"/>
          </p:cNvPicPr>
          <p:nvPr/>
        </p:nvPicPr>
        <p:blipFill>
          <a:blip r:embed="rId4" cstate="print"/>
          <a:stretch>
            <a:fillRect/>
          </a:stretch>
        </p:blipFill>
        <p:spPr bwMode="auto">
          <a:xfrm>
            <a:off x="6299223" y="1001121"/>
            <a:ext cx="2674447" cy="3565929"/>
          </a:xfrm>
          <a:prstGeom prst="rect">
            <a:avLst/>
          </a:prstGeom>
          <a:noFill/>
        </p:spPr>
      </p:pic>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39164" y="899458"/>
          <a:ext cx="9135141" cy="5227836"/>
        </p:xfrm>
        <a:graphic>
          <a:graphicData uri="http://schemas.openxmlformats.org/drawingml/2006/table">
            <a:tbl>
              <a:tblPr firstRow="1" firstCol="1" bandRow="1">
                <a:tableStyleId>{BC89EF96-8CEA-46FF-86C4-4CE0E7609802}</a:tableStyleId>
              </a:tblPr>
              <a:tblGrid>
                <a:gridCol w="1631683">
                  <a:extLst>
                    <a:ext uri="{9D8B030D-6E8A-4147-A177-3AD203B41FA5}">
                      <a16:colId xmlns:a16="http://schemas.microsoft.com/office/drawing/2014/main" val="20000"/>
                    </a:ext>
                  </a:extLst>
                </a:gridCol>
                <a:gridCol w="3751729">
                  <a:extLst>
                    <a:ext uri="{9D8B030D-6E8A-4147-A177-3AD203B41FA5}">
                      <a16:colId xmlns:a16="http://schemas.microsoft.com/office/drawing/2014/main" val="20001"/>
                    </a:ext>
                  </a:extLst>
                </a:gridCol>
                <a:gridCol w="3751729">
                  <a:extLst>
                    <a:ext uri="{9D8B030D-6E8A-4147-A177-3AD203B41FA5}">
                      <a16:colId xmlns:a16="http://schemas.microsoft.com/office/drawing/2014/main" val="20002"/>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2САБ110-1Ф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2САБП110-1Ф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5573">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kern="1200" dirty="0">
                          <a:solidFill>
                            <a:schemeClr val="tx1"/>
                          </a:solidFill>
                          <a:effectLst/>
                          <a:latin typeface="+mn-lt"/>
                          <a:ea typeface="+mn-ea"/>
                          <a:cs typeface="+mn-cs"/>
                        </a:rPr>
                        <a:t>4 (800 Па)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4 (25 мм)</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4293">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dirty="0">
                          <a:effectLst/>
                        </a:rPr>
                        <a:t>АС 95/16 – АС240/32</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0786">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dirty="0">
                          <a:effectLst/>
                        </a:rPr>
                        <a:t>9,2-М3-В-ОЖ-Н-Р</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4800">
                <a:tc>
                  <a:txBody>
                    <a:bodyPr/>
                    <a:lstStyle/>
                    <a:p>
                      <a:pPr algn="l">
                        <a:lnSpc>
                          <a:spcPct val="100000"/>
                        </a:lnSpc>
                        <a:spcAft>
                          <a:spcPts val="0"/>
                        </a:spcAft>
                      </a:pPr>
                      <a:r>
                        <a:rPr lang="ru-RU" sz="1000" b="0" dirty="0">
                          <a:effectLst/>
                        </a:rPr>
                        <a:t>Марка и</a:t>
                      </a:r>
                      <a:r>
                        <a:rPr lang="ru-RU" sz="1000" b="0" baseline="0" dirty="0">
                          <a:effectLst/>
                        </a:rPr>
                        <a:t> ма</a:t>
                      </a:r>
                      <a:r>
                        <a:rPr lang="ru-RU" sz="1000" b="0" dirty="0">
                          <a:effectLst/>
                        </a:rPr>
                        <a:t>сса стоек, т </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2хСКС200.80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21</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48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74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110 кВ</a:t>
            </a:r>
          </a:p>
        </p:txBody>
      </p:sp>
      <p:sp>
        <p:nvSpPr>
          <p:cNvPr id="15" name="Rectangle 1"/>
          <p:cNvSpPr>
            <a:spLocks noChangeArrowheads="1"/>
          </p:cNvSpPr>
          <p:nvPr/>
        </p:nvSpPr>
        <p:spPr bwMode="auto">
          <a:xfrm>
            <a:off x="2477782" y="2327579"/>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378760" y="591243"/>
            <a:ext cx="9342718"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концевые опоры</a:t>
            </a:r>
          </a:p>
        </p:txBody>
      </p:sp>
      <p:sp>
        <p:nvSpPr>
          <p:cNvPr id="10"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8"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Tree>
    <p:extLst>
      <p:ext uri="{BB962C8B-B14F-4D97-AF65-F5344CB8AC3E}">
        <p14:creationId xmlns:p14="http://schemas.microsoft.com/office/powerpoint/2010/main" val="622992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39164" y="899458"/>
          <a:ext cx="9301078" cy="5395476"/>
        </p:xfrm>
        <a:graphic>
          <a:graphicData uri="http://schemas.openxmlformats.org/drawingml/2006/table">
            <a:tbl>
              <a:tblPr firstRow="1" firstCol="1" bandRow="1">
                <a:tableStyleId>{BC89EF96-8CEA-46FF-86C4-4CE0E7609802}</a:tableStyleId>
              </a:tblPr>
              <a:tblGrid>
                <a:gridCol w="1521441">
                  <a:extLst>
                    <a:ext uri="{9D8B030D-6E8A-4147-A177-3AD203B41FA5}">
                      <a16:colId xmlns:a16="http://schemas.microsoft.com/office/drawing/2014/main" val="20000"/>
                    </a:ext>
                  </a:extLst>
                </a:gridCol>
                <a:gridCol w="1732979">
                  <a:extLst>
                    <a:ext uri="{9D8B030D-6E8A-4147-A177-3AD203B41FA5}">
                      <a16:colId xmlns:a16="http://schemas.microsoft.com/office/drawing/2014/main" val="20001"/>
                    </a:ext>
                  </a:extLst>
                </a:gridCol>
                <a:gridCol w="2054578">
                  <a:extLst>
                    <a:ext uri="{9D8B030D-6E8A-4147-A177-3AD203B41FA5}">
                      <a16:colId xmlns:a16="http://schemas.microsoft.com/office/drawing/2014/main" val="20002"/>
                    </a:ext>
                  </a:extLst>
                </a:gridCol>
                <a:gridCol w="1999546">
                  <a:extLst>
                    <a:ext uri="{9D8B030D-6E8A-4147-A177-3AD203B41FA5}">
                      <a16:colId xmlns:a16="http://schemas.microsoft.com/office/drawing/2014/main" val="20003"/>
                    </a:ext>
                  </a:extLst>
                </a:gridCol>
                <a:gridCol w="1992534">
                  <a:extLst>
                    <a:ext uri="{9D8B030D-6E8A-4147-A177-3AD203B41FA5}">
                      <a16:colId xmlns:a16="http://schemas.microsoft.com/office/drawing/2014/main" val="20004"/>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СПБ220-1</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СПБ220-1Ф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СПБ220-1М</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СПБ220-1ФМ</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5573">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00000"/>
                        </a:lnSpc>
                        <a:spcAft>
                          <a:spcPts val="0"/>
                        </a:spcAft>
                      </a:pPr>
                      <a:r>
                        <a:rPr lang="ru-RU" sz="1100" b="0" kern="1200" dirty="0">
                          <a:solidFill>
                            <a:schemeClr val="tx1"/>
                          </a:solidFill>
                          <a:effectLst/>
                          <a:latin typeface="+mn-lt"/>
                          <a:ea typeface="+mn-ea"/>
                          <a:cs typeface="+mn-cs"/>
                        </a:rPr>
                        <a:t>3-4 (650-800 Па)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kern="1200" dirty="0">
                        <a:solidFill>
                          <a:schemeClr val="tx1"/>
                        </a:solidFill>
                        <a:effectLst/>
                        <a:latin typeface="+mn-lt"/>
                        <a:ea typeface="+mn-ea"/>
                        <a:cs typeface="+mn-cs"/>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kern="1200" dirty="0">
                        <a:solidFill>
                          <a:schemeClr val="tx1"/>
                        </a:solidFill>
                        <a:effectLst/>
                        <a:latin typeface="+mn-lt"/>
                        <a:ea typeface="+mn-ea"/>
                        <a:cs typeface="+mn-cs"/>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4 (800 Па)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4-5 (25-30 мм)</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5 (30 мм)</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4293">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00000"/>
                        </a:lnSpc>
                        <a:spcAft>
                          <a:spcPts val="0"/>
                        </a:spcAft>
                      </a:pPr>
                      <a:r>
                        <a:rPr lang="ru-RU" sz="1100" b="0" dirty="0">
                          <a:effectLst/>
                        </a:rPr>
                        <a:t>АС 300/39</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rPr>
                        <a:t>АС 300/48</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0786">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00000"/>
                        </a:lnSpc>
                        <a:spcAft>
                          <a:spcPts val="0"/>
                        </a:spcAft>
                      </a:pPr>
                      <a:r>
                        <a:rPr lang="ru-RU" sz="1100" b="0" dirty="0">
                          <a:effectLst/>
                        </a:rPr>
                        <a:t>11,0-М3-8-ОЖ-Н-Р</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rPr>
                        <a:t>ОКГТ-Ц-А-24</a:t>
                      </a:r>
                      <a:r>
                        <a:rPr lang="en-US" sz="1100" b="0" dirty="0">
                          <a:effectLst/>
                        </a:rPr>
                        <a:t>G</a:t>
                      </a:r>
                      <a:r>
                        <a:rPr lang="ru-RU" sz="1100" b="0" dirty="0">
                          <a:effectLst/>
                        </a:rPr>
                        <a:t>.6520-15,0 мм-149кА2с-75кН</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4800">
                <a:tc>
                  <a:txBody>
                    <a:bodyPr/>
                    <a:lstStyle/>
                    <a:p>
                      <a:pPr algn="l">
                        <a:lnSpc>
                          <a:spcPct val="100000"/>
                        </a:lnSpc>
                        <a:spcAft>
                          <a:spcPts val="0"/>
                        </a:spcAft>
                      </a:pPr>
                      <a:r>
                        <a:rPr lang="ru-RU" sz="1000" b="0" dirty="0">
                          <a:effectLst/>
                        </a:rPr>
                        <a:t>Марка</a:t>
                      </a:r>
                      <a:r>
                        <a:rPr lang="ru-RU" sz="1000" b="0" baseline="0" dirty="0">
                          <a:effectLst/>
                        </a:rPr>
                        <a:t> и ма</a:t>
                      </a:r>
                      <a:r>
                        <a:rPr lang="ru-RU" sz="1000" b="0" dirty="0">
                          <a:effectLst/>
                        </a:rPr>
                        <a:t>сса стоек, т </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СКС260.65-3 (7,0)</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СКС260.65-13 (7,1)</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СКС260.65-3 (7,0)</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7,3)</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048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760</a:t>
                      </a:r>
                      <a:r>
                        <a:rPr lang="ru-RU" sz="1100" b="0" baseline="0" dirty="0">
                          <a:effectLst/>
                          <a:latin typeface="+mn-lt"/>
                          <a:ea typeface="Calibri"/>
                          <a:cs typeface="Times New Roman" panose="02020603050405020304" pitchFamily="18" charset="0"/>
                        </a:rPr>
                        <a:t> </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842 </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890 </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74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17.008-3</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17.008-4</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Calibri"/>
                          <a:cs typeface="Times New Roman" panose="02020603050405020304" pitchFamily="18" charset="0"/>
                        </a:rPr>
                        <a:t>17.008</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17.008</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220 кВ</a:t>
            </a:r>
          </a:p>
        </p:txBody>
      </p:sp>
      <p:sp>
        <p:nvSpPr>
          <p:cNvPr id="15" name="Rectangle 1"/>
          <p:cNvSpPr>
            <a:spLocks noChangeArrowheads="1"/>
          </p:cNvSpPr>
          <p:nvPr/>
        </p:nvSpPr>
        <p:spPr bwMode="auto">
          <a:xfrm>
            <a:off x="2477782" y="2327579"/>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378760" y="591243"/>
            <a:ext cx="9342718"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промежуточные опоры</a:t>
            </a:r>
          </a:p>
        </p:txBody>
      </p:sp>
      <p:sp>
        <p:nvSpPr>
          <p:cNvPr id="10"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8"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1026" name="Picture 2" descr="D:\ОпорыДляСайта\220кв\СПБ220-1\СПБ220-1 сх.jpg"/>
          <p:cNvPicPr>
            <a:picLocks noChangeAspect="1" noChangeArrowheads="1"/>
          </p:cNvPicPr>
          <p:nvPr/>
        </p:nvPicPr>
        <p:blipFill>
          <a:blip r:embed="rId3" cstate="print"/>
          <a:srcRect/>
          <a:stretch>
            <a:fillRect/>
          </a:stretch>
        </p:blipFill>
        <p:spPr bwMode="auto">
          <a:xfrm>
            <a:off x="2126504" y="1682087"/>
            <a:ext cx="1255432" cy="2510863"/>
          </a:xfrm>
          <a:prstGeom prst="rect">
            <a:avLst/>
          </a:prstGeom>
          <a:noFill/>
        </p:spPr>
      </p:pic>
      <p:pic>
        <p:nvPicPr>
          <p:cNvPr id="1027" name="Picture 3" descr="D:\ОпорыДляСайта\220кв\СПБ220-1Ф\СПБ220-1Ф сх.jpg"/>
          <p:cNvPicPr>
            <a:picLocks noChangeAspect="1" noChangeArrowheads="1"/>
          </p:cNvPicPr>
          <p:nvPr/>
        </p:nvPicPr>
        <p:blipFill>
          <a:blip r:embed="rId4" cstate="print"/>
          <a:srcRect/>
          <a:stretch>
            <a:fillRect/>
          </a:stretch>
        </p:blipFill>
        <p:spPr bwMode="auto">
          <a:xfrm>
            <a:off x="3888690" y="1409726"/>
            <a:ext cx="1442572" cy="2885143"/>
          </a:xfrm>
          <a:prstGeom prst="rect">
            <a:avLst/>
          </a:prstGeom>
          <a:noFill/>
        </p:spPr>
      </p:pic>
      <p:pic>
        <p:nvPicPr>
          <p:cNvPr id="12" name="Picture 2" descr="D:\ОпорыДляСайта\220кв\СПБ220-1\СПБ220-1 сх.jpg"/>
          <p:cNvPicPr>
            <a:picLocks noChangeAspect="1" noChangeArrowheads="1"/>
          </p:cNvPicPr>
          <p:nvPr/>
        </p:nvPicPr>
        <p:blipFill>
          <a:blip r:embed="rId5" cstate="print"/>
          <a:stretch>
            <a:fillRect/>
          </a:stretch>
        </p:blipFill>
        <p:spPr bwMode="auto">
          <a:xfrm>
            <a:off x="6190504" y="1639754"/>
            <a:ext cx="1255431" cy="2510863"/>
          </a:xfrm>
          <a:prstGeom prst="rect">
            <a:avLst/>
          </a:prstGeom>
          <a:noFill/>
        </p:spPr>
      </p:pic>
      <p:pic>
        <p:nvPicPr>
          <p:cNvPr id="13" name="Picture 3" descr="D:\ОпорыДляСайта\220кв\СПБ220-1Ф\СПБ220-1Ф сх.jpg"/>
          <p:cNvPicPr>
            <a:picLocks noChangeAspect="1" noChangeArrowheads="1"/>
          </p:cNvPicPr>
          <p:nvPr/>
        </p:nvPicPr>
        <p:blipFill>
          <a:blip r:embed="rId6" cstate="print"/>
          <a:stretch>
            <a:fillRect/>
          </a:stretch>
        </p:blipFill>
        <p:spPr bwMode="auto">
          <a:xfrm>
            <a:off x="7952690" y="1367393"/>
            <a:ext cx="1442571" cy="2885143"/>
          </a:xfrm>
          <a:prstGeom prst="rect">
            <a:avLst/>
          </a:prstGeom>
          <a:noFill/>
        </p:spPr>
      </p:pic>
    </p:spTree>
    <p:extLst>
      <p:ext uri="{BB962C8B-B14F-4D97-AF65-F5344CB8AC3E}">
        <p14:creationId xmlns:p14="http://schemas.microsoft.com/office/powerpoint/2010/main" val="622992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СПБ220-5ФТ.jpg"/>
          <p:cNvPicPr>
            <a:picLocks noChangeAspect="1"/>
          </p:cNvPicPr>
          <p:nvPr/>
        </p:nvPicPr>
        <p:blipFill>
          <a:blip r:embed="rId3" cstate="print"/>
          <a:stretch>
            <a:fillRect/>
          </a:stretch>
        </p:blipFill>
        <p:spPr>
          <a:xfrm>
            <a:off x="7537960" y="1313235"/>
            <a:ext cx="1764495" cy="3143006"/>
          </a:xfrm>
          <a:prstGeom prst="rect">
            <a:avLst/>
          </a:prstGeom>
        </p:spPr>
      </p:pic>
      <p:pic>
        <p:nvPicPr>
          <p:cNvPr id="1028" name="Picture 4" descr="D:\ОпорыДляСайта\220кв\СПБ220-3\СПБ220-3 сх.jpg"/>
          <p:cNvPicPr>
            <a:picLocks noChangeAspect="1" noChangeArrowheads="1"/>
          </p:cNvPicPr>
          <p:nvPr/>
        </p:nvPicPr>
        <p:blipFill>
          <a:blip r:embed="rId4" cstate="print"/>
          <a:srcRect/>
          <a:stretch>
            <a:fillRect/>
          </a:stretch>
        </p:blipFill>
        <p:spPr bwMode="auto">
          <a:xfrm>
            <a:off x="3052080" y="1872303"/>
            <a:ext cx="1137610" cy="2275219"/>
          </a:xfrm>
          <a:prstGeom prst="rect">
            <a:avLst/>
          </a:prstGeom>
          <a:noFill/>
        </p:spPr>
      </p:pic>
      <p:pic>
        <p:nvPicPr>
          <p:cNvPr id="2" name="Picture 5" descr="D:\ОпорыДляСайта\220кв\СПБ220-5Ф\СПБ220-5Ф сх.jpg"/>
          <p:cNvPicPr>
            <a:picLocks noChangeAspect="1" noChangeArrowheads="1"/>
          </p:cNvPicPr>
          <p:nvPr/>
        </p:nvPicPr>
        <p:blipFill>
          <a:blip r:embed="rId5" cstate="print"/>
          <a:srcRect/>
          <a:stretch>
            <a:fillRect/>
          </a:stretch>
        </p:blipFill>
        <p:spPr bwMode="auto">
          <a:xfrm>
            <a:off x="5459371" y="1514173"/>
            <a:ext cx="1386918" cy="2773837"/>
          </a:xfrm>
          <a:prstGeom prst="rect">
            <a:avLst/>
          </a:prstGeom>
          <a:noFill/>
        </p:spPr>
      </p:pic>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39163" y="899458"/>
          <a:ext cx="9209585" cy="5436036"/>
        </p:xfrm>
        <a:graphic>
          <a:graphicData uri="http://schemas.openxmlformats.org/drawingml/2006/table">
            <a:tbl>
              <a:tblPr firstRow="1" firstCol="1" bandRow="1">
                <a:tableStyleId>{BC89EF96-8CEA-46FF-86C4-4CE0E7609802}</a:tableStyleId>
              </a:tblPr>
              <a:tblGrid>
                <a:gridCol w="1862933">
                  <a:extLst>
                    <a:ext uri="{9D8B030D-6E8A-4147-A177-3AD203B41FA5}">
                      <a16:colId xmlns:a16="http://schemas.microsoft.com/office/drawing/2014/main" val="20000"/>
                    </a:ext>
                  </a:extLst>
                </a:gridCol>
                <a:gridCol w="2697921">
                  <a:extLst>
                    <a:ext uri="{9D8B030D-6E8A-4147-A177-3AD203B41FA5}">
                      <a16:colId xmlns:a16="http://schemas.microsoft.com/office/drawing/2014/main" val="20001"/>
                    </a:ext>
                  </a:extLst>
                </a:gridCol>
                <a:gridCol w="2490281">
                  <a:extLst>
                    <a:ext uri="{9D8B030D-6E8A-4147-A177-3AD203B41FA5}">
                      <a16:colId xmlns:a16="http://schemas.microsoft.com/office/drawing/2014/main" val="20002"/>
                    </a:ext>
                  </a:extLst>
                </a:gridCol>
                <a:gridCol w="2158450">
                  <a:extLst>
                    <a:ext uri="{9D8B030D-6E8A-4147-A177-3AD203B41FA5}">
                      <a16:colId xmlns:a16="http://schemas.microsoft.com/office/drawing/2014/main" val="20003"/>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СПБ220-3</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effectLst/>
                        </a:rPr>
                        <a:t>СПБ220-5Ф</a:t>
                      </a:r>
                      <a:endParaRPr lang="ru-RU" sz="100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effectLst/>
                        </a:rPr>
                        <a:t>СПБ220-5ФТ</a:t>
                      </a:r>
                      <a:endParaRPr lang="ru-RU" sz="100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00">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kern="1200" dirty="0">
                          <a:solidFill>
                            <a:schemeClr val="tx1"/>
                          </a:solidFill>
                          <a:effectLst/>
                          <a:latin typeface="+mn-lt"/>
                          <a:ea typeface="+mn-ea"/>
                          <a:cs typeface="+mn-cs"/>
                        </a:rPr>
                        <a:t>4-5 (800-1000 Па)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kern="1200" dirty="0">
                          <a:solidFill>
                            <a:schemeClr val="tx1"/>
                          </a:solidFill>
                          <a:effectLst/>
                          <a:latin typeface="+mn-lt"/>
                          <a:ea typeface="+mn-ea"/>
                          <a:cs typeface="+mn-cs"/>
                        </a:rPr>
                        <a:t>3 (650 Па)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kern="1200" dirty="0">
                          <a:solidFill>
                            <a:schemeClr val="tx1"/>
                          </a:solidFill>
                          <a:effectLst/>
                          <a:latin typeface="+mn-lt"/>
                          <a:ea typeface="+mn-ea"/>
                          <a:cs typeface="+mn-cs"/>
                        </a:rPr>
                        <a:t>3 (650 Па)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000" kern="1200" baseline="0" dirty="0">
                          <a:solidFill>
                            <a:schemeClr val="tx1"/>
                          </a:solidFill>
                          <a:latin typeface="+mn-lt"/>
                          <a:ea typeface="+mn-ea"/>
                          <a:cs typeface="+mn-cs"/>
                        </a:rPr>
                        <a:t>5 (30 мм)</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3 (20 мм)</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3 (20 мм)</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rPr>
                        <a:t>АС 400/93</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rPr>
                        <a:t>АС 300/48</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rPr>
                        <a:t>АС 300/48</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rPr>
                        <a:t>ОКГТ 14,2/80</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rPr>
                        <a:t>ОКГТ 13,3/96</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rPr>
                        <a:t>ОКГТ 13,3/96</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00">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СКС260.65 (</a:t>
                      </a:r>
                      <a:r>
                        <a:rPr lang="en-US" sz="1000" b="0" dirty="0">
                          <a:effectLst/>
                          <a:latin typeface="+mn-lt"/>
                          <a:ea typeface="Calibri"/>
                          <a:cs typeface="Times New Roman" panose="02020603050405020304" pitchFamily="18" charset="0"/>
                        </a:rPr>
                        <a:t>~</a:t>
                      </a:r>
                      <a:r>
                        <a:rPr lang="ru-RU" sz="1000" b="0" dirty="0">
                          <a:effectLst/>
                          <a:latin typeface="+mn-lt"/>
                          <a:ea typeface="Calibri"/>
                          <a:cs typeface="Times New Roman" panose="02020603050405020304" pitchFamily="18" charset="0"/>
                        </a:rPr>
                        <a:t>7,3)</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СКС260.65-12 (7,62)</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СКС260.65-12 (7,62)</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880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891 </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991 </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880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dirty="0">
                          <a:solidFill>
                            <a:schemeClr val="tx1"/>
                          </a:solidFill>
                          <a:effectLst/>
                          <a:latin typeface="+mn-lt"/>
                          <a:ea typeface="Calibri"/>
                          <a:cs typeface="Times New Roman" panose="02020603050405020304" pitchFamily="18" charset="0"/>
                        </a:rPr>
                        <a:t>17.008 – т.3</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17.008 – т.5</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17.008 – т.5</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220 кВ</a:t>
            </a:r>
          </a:p>
        </p:txBody>
      </p:sp>
      <p:sp>
        <p:nvSpPr>
          <p:cNvPr id="15" name="Rectangle 1"/>
          <p:cNvSpPr>
            <a:spLocks noChangeArrowheads="1"/>
          </p:cNvSpPr>
          <p:nvPr/>
        </p:nvSpPr>
        <p:spPr bwMode="auto">
          <a:xfrm>
            <a:off x="2477782" y="2327579"/>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378760" y="591243"/>
            <a:ext cx="9342718"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промежуточные опоры</a:t>
            </a:r>
          </a:p>
        </p:txBody>
      </p:sp>
      <p:sp>
        <p:nvSpPr>
          <p:cNvPr id="10"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8"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Tree>
    <p:extLst>
      <p:ext uri="{BB962C8B-B14F-4D97-AF65-F5344CB8AC3E}">
        <p14:creationId xmlns:p14="http://schemas.microsoft.com/office/powerpoint/2010/main" val="62299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2245247516"/>
              </p:ext>
            </p:extLst>
          </p:nvPr>
        </p:nvGraphicFramePr>
        <p:xfrm>
          <a:off x="314153" y="1039894"/>
          <a:ext cx="9199499" cy="5143959"/>
        </p:xfrm>
        <a:graphic>
          <a:graphicData uri="http://schemas.openxmlformats.org/drawingml/2006/table">
            <a:tbl>
              <a:tblPr firstRow="1" firstCol="1" bandRow="1">
                <a:tableStyleId>{BC89EF96-8CEA-46FF-86C4-4CE0E7609802}</a:tableStyleId>
              </a:tblPr>
              <a:tblGrid>
                <a:gridCol w="2423906">
                  <a:extLst>
                    <a:ext uri="{9D8B030D-6E8A-4147-A177-3AD203B41FA5}">
                      <a16:colId xmlns:a16="http://schemas.microsoft.com/office/drawing/2014/main" val="20000"/>
                    </a:ext>
                  </a:extLst>
                </a:gridCol>
                <a:gridCol w="2258531">
                  <a:extLst>
                    <a:ext uri="{9D8B030D-6E8A-4147-A177-3AD203B41FA5}">
                      <a16:colId xmlns:a16="http://schemas.microsoft.com/office/drawing/2014/main" val="20001"/>
                    </a:ext>
                  </a:extLst>
                </a:gridCol>
                <a:gridCol w="2258531">
                  <a:extLst>
                    <a:ext uri="{9D8B030D-6E8A-4147-A177-3AD203B41FA5}">
                      <a16:colId xmlns:a16="http://schemas.microsoft.com/office/drawing/2014/main" val="20002"/>
                    </a:ext>
                  </a:extLst>
                </a:gridCol>
                <a:gridCol w="2258531">
                  <a:extLst>
                    <a:ext uri="{9D8B030D-6E8A-4147-A177-3AD203B41FA5}">
                      <a16:colId xmlns:a16="http://schemas.microsoft.com/office/drawing/2014/main" val="20003"/>
                    </a:ext>
                  </a:extLst>
                </a:gridCol>
              </a:tblGrid>
              <a:tr h="316637">
                <a:tc>
                  <a:txBody>
                    <a:bodyPr/>
                    <a:lstStyle/>
                    <a:p>
                      <a:pPr algn="ctr">
                        <a:lnSpc>
                          <a:spcPct val="100000"/>
                        </a:lnSpc>
                        <a:spcAft>
                          <a:spcPts val="0"/>
                        </a:spcAft>
                      </a:pPr>
                      <a:r>
                        <a:rPr lang="ru-RU" sz="1000" b="1" dirty="0">
                          <a:effectLst/>
                        </a:rPr>
                        <a:t>Марка опоры</a:t>
                      </a:r>
                      <a:endParaRPr lang="ru-RU" sz="100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00" b="1" dirty="0">
                          <a:effectLst/>
                        </a:rPr>
                        <a:t>СПБ220-9Т</a:t>
                      </a:r>
                      <a:endParaRPr lang="ru-RU" sz="100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00" b="1" dirty="0">
                          <a:effectLst/>
                        </a:rPr>
                        <a:t>СПБ220-9ФТ</a:t>
                      </a:r>
                      <a:endParaRPr lang="ru-RU" sz="100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00" b="1" dirty="0">
                          <a:effectLst/>
                          <a:latin typeface="+mn-lt"/>
                          <a:ea typeface="Calibri"/>
                          <a:cs typeface="Times New Roman" panose="02020603050405020304" pitchFamily="18" charset="0"/>
                        </a:rPr>
                        <a:t>П220-С</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315322">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1400"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6000">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000" b="0" kern="1200" dirty="0">
                          <a:solidFill>
                            <a:schemeClr val="tx1"/>
                          </a:solidFill>
                          <a:effectLst/>
                          <a:latin typeface="+mn-lt"/>
                          <a:ea typeface="+mn-ea"/>
                          <a:cs typeface="+mn-cs"/>
                        </a:rPr>
                        <a:t>2 (500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000" b="0" kern="1200" dirty="0">
                        <a:solidFill>
                          <a:schemeClr val="tx1"/>
                        </a:solidFill>
                        <a:effectLst/>
                        <a:latin typeface="+mn-lt"/>
                        <a:ea typeface="+mn-ea"/>
                        <a:cs typeface="+mn-cs"/>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kern="1200" dirty="0">
                          <a:solidFill>
                            <a:schemeClr val="tx1"/>
                          </a:solidFill>
                          <a:effectLst/>
                          <a:latin typeface="+mn-lt"/>
                          <a:ea typeface="+mn-ea"/>
                          <a:cs typeface="+mn-cs"/>
                        </a:rPr>
                        <a:t>2-3 (500-650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600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000" kern="1200" baseline="0" dirty="0">
                          <a:solidFill>
                            <a:schemeClr val="tx1"/>
                          </a:solidFill>
                          <a:latin typeface="+mn-lt"/>
                          <a:ea typeface="+mn-ea"/>
                          <a:cs typeface="+mn-cs"/>
                        </a:rPr>
                        <a:t>2 (15 мм)</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1-2 (10-15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6000">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000" b="0" dirty="0">
                          <a:effectLst/>
                        </a:rPr>
                        <a:t>АС400/51</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АСО-300, АСО-400</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6000">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000" b="0" dirty="0">
                          <a:effectLst/>
                        </a:rPr>
                        <a:t>11,0-М3-8-ОЖ-Н-Р</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000" b="0" dirty="0">
                          <a:effectLst/>
                          <a:latin typeface="+mn-lt"/>
                          <a:ea typeface="Calibri"/>
                          <a:cs typeface="Times New Roman" panose="02020603050405020304" pitchFamily="18" charset="0"/>
                        </a:rPr>
                        <a:t>II</a:t>
                      </a:r>
                      <a:r>
                        <a:rPr lang="ru-RU" sz="1000" b="0" dirty="0">
                          <a:effectLst/>
                          <a:latin typeface="+mn-lt"/>
                          <a:ea typeface="Calibri"/>
                          <a:cs typeface="Times New Roman" panose="02020603050405020304" pitchFamily="18" charset="0"/>
                        </a:rPr>
                        <a:t>-120-</a:t>
                      </a:r>
                      <a:r>
                        <a:rPr lang="en-US" sz="1000" b="0" dirty="0">
                          <a:effectLst/>
                          <a:latin typeface="+mn-lt"/>
                          <a:ea typeface="Calibri"/>
                          <a:cs typeface="Times New Roman" panose="02020603050405020304" pitchFamily="18" charset="0"/>
                        </a:rPr>
                        <a:t>I-</a:t>
                      </a:r>
                      <a:r>
                        <a:rPr lang="ru-RU" sz="1000" b="0" dirty="0">
                          <a:effectLst/>
                          <a:latin typeface="+mn-lt"/>
                          <a:ea typeface="Calibri"/>
                          <a:cs typeface="Times New Roman" panose="02020603050405020304" pitchFamily="18" charset="0"/>
                        </a:rPr>
                        <a:t>ЖС</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6000">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000" b="0" dirty="0">
                          <a:effectLst/>
                          <a:latin typeface="+mn-lt"/>
                          <a:ea typeface="Calibri"/>
                          <a:cs typeface="Times New Roman" panose="02020603050405020304" pitchFamily="18" charset="0"/>
                        </a:rPr>
                        <a:t>СКС260.65 (</a:t>
                      </a:r>
                      <a:r>
                        <a:rPr lang="en-US" sz="1000" b="0" dirty="0">
                          <a:effectLst/>
                          <a:latin typeface="+mn-lt"/>
                          <a:ea typeface="Calibri"/>
                          <a:cs typeface="Times New Roman" panose="02020603050405020304" pitchFamily="18" charset="0"/>
                        </a:rPr>
                        <a:t>~7</a:t>
                      </a:r>
                      <a:r>
                        <a:rPr lang="ru-RU" sz="1000" b="0" dirty="0">
                          <a:effectLst/>
                          <a:latin typeface="+mn-lt"/>
                          <a:ea typeface="Calibri"/>
                          <a:cs typeface="Times New Roman" panose="02020603050405020304" pitchFamily="18" charset="0"/>
                        </a:rPr>
                        <a:t>,3)</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СК26.1-2.1-СБ.К.Д.М2 (6,85)</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60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865 </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160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825 № проекта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17.008 – т.8</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17.008 – т.9</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19.011 (взамен 1130тм)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r">
              <a:spcBef>
                <a:spcPts val="526"/>
              </a:spcBef>
            </a:pPr>
            <a:r>
              <a:rPr lang="ru-RU" sz="1600" b="1" kern="0" dirty="0">
                <a:solidFill>
                  <a:schemeClr val="accent2"/>
                </a:solidFill>
                <a:latin typeface="Times New Roman"/>
                <a:cs typeface="Times New Roman"/>
              </a:rPr>
              <a:t>Современные опоры  220 кВ</a:t>
            </a:r>
          </a:p>
        </p:txBody>
      </p:sp>
      <p:sp>
        <p:nvSpPr>
          <p:cNvPr id="12" name="Rectangle 1"/>
          <p:cNvSpPr>
            <a:spLocks noChangeArrowheads="1"/>
          </p:cNvSpPr>
          <p:nvPr/>
        </p:nvSpPr>
        <p:spPr bwMode="auto">
          <a:xfrm>
            <a:off x="2489687" y="3714780"/>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5" name="Прямоугольник 14"/>
          <p:cNvSpPr/>
          <p:nvPr/>
        </p:nvSpPr>
        <p:spPr>
          <a:xfrm>
            <a:off x="417606" y="642043"/>
            <a:ext cx="9187329"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промежуточные опоры</a:t>
            </a:r>
          </a:p>
        </p:txBody>
      </p:sp>
      <p:sp>
        <p:nvSpPr>
          <p:cNvPr id="16"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8"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3074" name="Picture 2" descr="D:\ОпорыДляСайта\220кв\СПБ220-9Т\СПБ220-9Т.jpg"/>
          <p:cNvPicPr>
            <a:picLocks noChangeAspect="1" noChangeArrowheads="1"/>
          </p:cNvPicPr>
          <p:nvPr/>
        </p:nvPicPr>
        <p:blipFill>
          <a:blip r:embed="rId3" cstate="print"/>
          <a:srcRect/>
          <a:stretch>
            <a:fillRect/>
          </a:stretch>
        </p:blipFill>
        <p:spPr bwMode="auto">
          <a:xfrm>
            <a:off x="3240313" y="1698198"/>
            <a:ext cx="1354905" cy="2709810"/>
          </a:xfrm>
          <a:prstGeom prst="rect">
            <a:avLst/>
          </a:prstGeom>
          <a:noFill/>
        </p:spPr>
      </p:pic>
      <p:pic>
        <p:nvPicPr>
          <p:cNvPr id="3075" name="Picture 3" descr="D:\ОпорыДляСайта\220кв\СПБ220-9ФТ\СПБ220-9ФТ.jpg"/>
          <p:cNvPicPr>
            <a:picLocks noChangeAspect="1" noChangeArrowheads="1"/>
          </p:cNvPicPr>
          <p:nvPr/>
        </p:nvPicPr>
        <p:blipFill>
          <a:blip r:embed="rId4" cstate="print"/>
          <a:srcRect/>
          <a:stretch>
            <a:fillRect/>
          </a:stretch>
        </p:blipFill>
        <p:spPr bwMode="auto">
          <a:xfrm>
            <a:off x="5365168" y="1482811"/>
            <a:ext cx="1566393" cy="3132786"/>
          </a:xfrm>
          <a:prstGeom prst="rect">
            <a:avLst/>
          </a:prstGeom>
          <a:noFill/>
        </p:spPr>
      </p:pic>
      <p:pic>
        <p:nvPicPr>
          <p:cNvPr id="3076" name="Picture 4" descr="D:\ОпорыДляСайта\220кв\П220-С\П220-С.jpg"/>
          <p:cNvPicPr>
            <a:picLocks noChangeAspect="1" noChangeArrowheads="1"/>
          </p:cNvPicPr>
          <p:nvPr/>
        </p:nvPicPr>
        <p:blipFill>
          <a:blip r:embed="rId5" cstate="print"/>
          <a:srcRect/>
          <a:stretch>
            <a:fillRect/>
          </a:stretch>
        </p:blipFill>
        <p:spPr bwMode="auto">
          <a:xfrm>
            <a:off x="7679403" y="1746256"/>
            <a:ext cx="1318184" cy="2636367"/>
          </a:xfrm>
          <a:prstGeom prst="rect">
            <a:avLst/>
          </a:prstGeom>
          <a:noFill/>
        </p:spPr>
      </p:pic>
    </p:spTree>
    <p:extLst>
      <p:ext uri="{BB962C8B-B14F-4D97-AF65-F5344CB8AC3E}">
        <p14:creationId xmlns:p14="http://schemas.microsoft.com/office/powerpoint/2010/main" val="622992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59"/>
          <a:ext cx="9185113" cy="5276194"/>
        </p:xfrm>
        <a:graphic>
          <a:graphicData uri="http://schemas.openxmlformats.org/drawingml/2006/table">
            <a:tbl>
              <a:tblPr firstRow="1" firstCol="1" bandRow="1">
                <a:tableStyleId>{BC89EF96-8CEA-46FF-86C4-4CE0E7609802}</a:tableStyleId>
              </a:tblPr>
              <a:tblGrid>
                <a:gridCol w="1954462">
                  <a:extLst>
                    <a:ext uri="{9D8B030D-6E8A-4147-A177-3AD203B41FA5}">
                      <a16:colId xmlns:a16="http://schemas.microsoft.com/office/drawing/2014/main" val="20000"/>
                    </a:ext>
                  </a:extLst>
                </a:gridCol>
                <a:gridCol w="1814307">
                  <a:extLst>
                    <a:ext uri="{9D8B030D-6E8A-4147-A177-3AD203B41FA5}">
                      <a16:colId xmlns:a16="http://schemas.microsoft.com/office/drawing/2014/main" val="20001"/>
                    </a:ext>
                  </a:extLst>
                </a:gridCol>
                <a:gridCol w="2302933">
                  <a:extLst>
                    <a:ext uri="{9D8B030D-6E8A-4147-A177-3AD203B41FA5}">
                      <a16:colId xmlns:a16="http://schemas.microsoft.com/office/drawing/2014/main" val="20002"/>
                    </a:ext>
                  </a:extLst>
                </a:gridCol>
                <a:gridCol w="3113411">
                  <a:extLst>
                    <a:ext uri="{9D8B030D-6E8A-4147-A177-3AD203B41FA5}">
                      <a16:colId xmlns:a16="http://schemas.microsoft.com/office/drawing/2014/main" val="20003"/>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2СПБ220-7</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2СПБ220-7Ф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latin typeface="+mn-lt"/>
                          <a:ea typeface="Calibri"/>
                          <a:cs typeface="Times New Roman" panose="02020603050405020304" pitchFamily="18" charset="0"/>
                        </a:rPr>
                        <a:t>2СПБ220-1В</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377906">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8639">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en-US" sz="1100" b="0" kern="1200" dirty="0">
                          <a:solidFill>
                            <a:schemeClr val="tx1"/>
                          </a:solidFill>
                          <a:effectLst/>
                          <a:latin typeface="+mn-lt"/>
                          <a:ea typeface="+mn-ea"/>
                          <a:cs typeface="+mn-cs"/>
                        </a:rPr>
                        <a:t>3</a:t>
                      </a:r>
                      <a:r>
                        <a:rPr lang="ru-RU" sz="1100" b="0" kern="1200" dirty="0">
                          <a:solidFill>
                            <a:schemeClr val="tx1"/>
                          </a:solidFill>
                          <a:effectLst/>
                          <a:latin typeface="+mn-lt"/>
                          <a:ea typeface="+mn-ea"/>
                          <a:cs typeface="+mn-cs"/>
                        </a:rPr>
                        <a:t>-4 (</a:t>
                      </a:r>
                      <a:r>
                        <a:rPr lang="en-US" sz="1100" b="0" kern="1200" dirty="0">
                          <a:solidFill>
                            <a:schemeClr val="tx1"/>
                          </a:solidFill>
                          <a:effectLst/>
                          <a:latin typeface="+mn-lt"/>
                          <a:ea typeface="+mn-ea"/>
                          <a:cs typeface="+mn-cs"/>
                        </a:rPr>
                        <a:t>650</a:t>
                      </a:r>
                      <a:r>
                        <a:rPr lang="ru-RU" sz="1100" b="0" kern="1200" dirty="0">
                          <a:solidFill>
                            <a:schemeClr val="tx1"/>
                          </a:solidFill>
                          <a:effectLst/>
                          <a:latin typeface="+mn-lt"/>
                          <a:ea typeface="+mn-ea"/>
                          <a:cs typeface="+mn-cs"/>
                        </a:rPr>
                        <a:t>-800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kern="1200" dirty="0">
                        <a:solidFill>
                          <a:schemeClr val="tx1"/>
                        </a:solidFill>
                        <a:effectLst/>
                        <a:latin typeface="+mn-lt"/>
                        <a:ea typeface="+mn-ea"/>
                        <a:cs typeface="+mn-cs"/>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a:t>1-3 (400-650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6188">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latin typeface="+mn-lt"/>
                          <a:ea typeface="+mn-ea"/>
                          <a:cs typeface="+mn-cs"/>
                        </a:rPr>
                        <a:t>4</a:t>
                      </a:r>
                      <a:r>
                        <a:rPr lang="ru-RU" sz="1100" kern="1200" baseline="0" dirty="0">
                          <a:solidFill>
                            <a:schemeClr val="tx1"/>
                          </a:solidFill>
                          <a:latin typeface="+mn-lt"/>
                          <a:ea typeface="+mn-ea"/>
                          <a:cs typeface="+mn-cs"/>
                        </a:rPr>
                        <a:t>-5 (</a:t>
                      </a:r>
                      <a:r>
                        <a:rPr lang="en-US" sz="1100" kern="1200" baseline="0" dirty="0">
                          <a:solidFill>
                            <a:schemeClr val="tx1"/>
                          </a:solidFill>
                          <a:latin typeface="+mn-lt"/>
                          <a:ea typeface="+mn-ea"/>
                          <a:cs typeface="+mn-cs"/>
                        </a:rPr>
                        <a:t>25</a:t>
                      </a:r>
                      <a:r>
                        <a:rPr lang="ru-RU" sz="1100" kern="1200" baseline="0" dirty="0">
                          <a:solidFill>
                            <a:schemeClr val="tx1"/>
                          </a:solidFill>
                          <a:latin typeface="+mn-lt"/>
                          <a:ea typeface="+mn-ea"/>
                          <a:cs typeface="+mn-cs"/>
                        </a:rPr>
                        <a:t>-30 мм)</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a:t>1-3 (10-20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5612">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dirty="0">
                          <a:effectLst/>
                        </a:rPr>
                        <a:t>АС </a:t>
                      </a:r>
                      <a:r>
                        <a:rPr lang="en-US" sz="1100" b="0" dirty="0">
                          <a:effectLst/>
                        </a:rPr>
                        <a:t>3</a:t>
                      </a:r>
                      <a:r>
                        <a:rPr lang="ru-RU" sz="1100" b="0" dirty="0">
                          <a:effectLst/>
                        </a:rPr>
                        <a:t>00/</a:t>
                      </a:r>
                      <a:r>
                        <a:rPr lang="en-US" sz="1100" b="0" dirty="0">
                          <a:effectLst/>
                        </a:rPr>
                        <a:t>3</a:t>
                      </a:r>
                      <a:r>
                        <a:rPr lang="ru-RU" sz="1100" b="0" dirty="0">
                          <a:effectLst/>
                        </a:rPr>
                        <a:t>9</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АС 300/66, АС 400/51, АС 400/64, </a:t>
                      </a:r>
                    </a:p>
                    <a:p>
                      <a:pPr algn="ctr">
                        <a:lnSpc>
                          <a:spcPct val="100000"/>
                        </a:lnSpc>
                        <a:spcAft>
                          <a:spcPts val="0"/>
                        </a:spcAft>
                      </a:pPr>
                      <a:r>
                        <a:rPr lang="ru-RU" sz="1000" b="0" dirty="0">
                          <a:effectLst/>
                          <a:latin typeface="+mn-lt"/>
                          <a:ea typeface="Calibri"/>
                          <a:cs typeface="Times New Roman" panose="02020603050405020304" pitchFamily="18" charset="0"/>
                        </a:rPr>
                        <a:t>АС 400/93, АС 500/66</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8639">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dirty="0">
                          <a:effectLst/>
                        </a:rPr>
                        <a:t>11,0-М3-8-ОЖ-Н-Р</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rPr>
                        <a:t>11,0-М3-8-ОЖ-Н-Р</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8258">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2хСКС260.65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14,6)</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2хСКС260.65-11 (14,36)</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8258">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2430</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8258">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17.008 – т.6</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17.008 – т.7</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19.004</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220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427319" y="642043"/>
            <a:ext cx="9148481"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промежуточные опоры</a:t>
            </a:r>
          </a:p>
        </p:txBody>
      </p:sp>
      <p:sp>
        <p:nvSpPr>
          <p:cNvPr id="14"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6" name="TextBox 15"/>
          <p:cNvSpPr txBox="1"/>
          <p:nvPr/>
        </p:nvSpPr>
        <p:spPr>
          <a:xfrm>
            <a:off x="6692829" y="1296893"/>
            <a:ext cx="2686954" cy="369332"/>
          </a:xfrm>
          <a:prstGeom prst="rect">
            <a:avLst/>
          </a:prstGeom>
          <a:noFill/>
        </p:spPr>
        <p:txBody>
          <a:bodyPr wrap="none" rtlCol="0">
            <a:spAutoFit/>
          </a:bodyPr>
          <a:lstStyle/>
          <a:p>
            <a:pPr algn="ctr"/>
            <a:r>
              <a:rPr lang="ru-RU" sz="900" dirty="0"/>
              <a:t>Разработана для замены металлических опор</a:t>
            </a:r>
          </a:p>
          <a:p>
            <a:pPr algn="ctr"/>
            <a:r>
              <a:rPr lang="ru-RU" sz="900" dirty="0"/>
              <a:t> ПВ-1, ПШ-1, ПШ-2 ("Рюмка"), ПМО-1</a:t>
            </a:r>
          </a:p>
        </p:txBody>
      </p:sp>
      <p:sp>
        <p:nvSpPr>
          <p:cNvPr id="20"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2050" name="Picture 2" descr="D:\ОпорыДляСайта\220кв\2СПБ220-7\2СПБ220-7.jpg"/>
          <p:cNvPicPr>
            <a:picLocks noChangeAspect="1" noChangeArrowheads="1"/>
          </p:cNvPicPr>
          <p:nvPr/>
        </p:nvPicPr>
        <p:blipFill>
          <a:blip r:embed="rId3" cstate="print"/>
          <a:srcRect/>
          <a:stretch>
            <a:fillRect/>
          </a:stretch>
        </p:blipFill>
        <p:spPr bwMode="auto">
          <a:xfrm>
            <a:off x="2528516" y="1835527"/>
            <a:ext cx="1328177" cy="2656355"/>
          </a:xfrm>
          <a:prstGeom prst="rect">
            <a:avLst/>
          </a:prstGeom>
          <a:noFill/>
        </p:spPr>
      </p:pic>
      <p:pic>
        <p:nvPicPr>
          <p:cNvPr id="2" name="Picture 3" descr="D:\ОпорыДляСайта\220кв\2СПБ220-7Ф\2СПБ220-7Ф.jpg"/>
          <p:cNvPicPr>
            <a:picLocks noChangeAspect="1" noChangeArrowheads="1"/>
          </p:cNvPicPr>
          <p:nvPr/>
        </p:nvPicPr>
        <p:blipFill>
          <a:blip r:embed="rId4" cstate="print"/>
          <a:srcRect/>
          <a:stretch>
            <a:fillRect/>
          </a:stretch>
        </p:blipFill>
        <p:spPr bwMode="auto">
          <a:xfrm>
            <a:off x="4552203" y="1620374"/>
            <a:ext cx="1520172" cy="3040343"/>
          </a:xfrm>
          <a:prstGeom prst="rect">
            <a:avLst/>
          </a:prstGeom>
          <a:noFill/>
        </p:spPr>
      </p:pic>
      <p:pic>
        <p:nvPicPr>
          <p:cNvPr id="2052" name="Picture 4" descr="D:\ОпорыДляСайта\220кв\2СПБ220-1В\2СПБ220-1В.jpg"/>
          <p:cNvPicPr>
            <a:picLocks noChangeAspect="1" noChangeArrowheads="1"/>
          </p:cNvPicPr>
          <p:nvPr/>
        </p:nvPicPr>
        <p:blipFill>
          <a:blip r:embed="rId5" cstate="print"/>
          <a:srcRect t="5062" b="5334"/>
          <a:stretch>
            <a:fillRect/>
          </a:stretch>
        </p:blipFill>
        <p:spPr bwMode="auto">
          <a:xfrm>
            <a:off x="7247593" y="1649861"/>
            <a:ext cx="1600572" cy="2868349"/>
          </a:xfrm>
          <a:prstGeom prst="rect">
            <a:avLst/>
          </a:prstGeom>
          <a:noFill/>
        </p:spPr>
      </p:pic>
    </p:spTree>
    <p:extLst>
      <p:ext uri="{BB962C8B-B14F-4D97-AF65-F5344CB8AC3E}">
        <p14:creationId xmlns:p14="http://schemas.microsoft.com/office/powerpoint/2010/main" val="622992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59"/>
          <a:ext cx="9170302" cy="5414674"/>
        </p:xfrm>
        <a:graphic>
          <a:graphicData uri="http://schemas.openxmlformats.org/drawingml/2006/table">
            <a:tbl>
              <a:tblPr firstRow="1" firstCol="1" bandRow="1">
                <a:tableStyleId>{BC89EF96-8CEA-46FF-86C4-4CE0E7609802}</a:tableStyleId>
              </a:tblPr>
              <a:tblGrid>
                <a:gridCol w="1621210">
                  <a:extLst>
                    <a:ext uri="{9D8B030D-6E8A-4147-A177-3AD203B41FA5}">
                      <a16:colId xmlns:a16="http://schemas.microsoft.com/office/drawing/2014/main" val="20000"/>
                    </a:ext>
                  </a:extLst>
                </a:gridCol>
                <a:gridCol w="1887273">
                  <a:extLst>
                    <a:ext uri="{9D8B030D-6E8A-4147-A177-3AD203B41FA5}">
                      <a16:colId xmlns:a16="http://schemas.microsoft.com/office/drawing/2014/main" val="20001"/>
                    </a:ext>
                  </a:extLst>
                </a:gridCol>
                <a:gridCol w="1887273">
                  <a:extLst>
                    <a:ext uri="{9D8B030D-6E8A-4147-A177-3AD203B41FA5}">
                      <a16:colId xmlns:a16="http://schemas.microsoft.com/office/drawing/2014/main" val="20002"/>
                    </a:ext>
                  </a:extLst>
                </a:gridCol>
                <a:gridCol w="1887273">
                  <a:extLst>
                    <a:ext uri="{9D8B030D-6E8A-4147-A177-3AD203B41FA5}">
                      <a16:colId xmlns:a16="http://schemas.microsoft.com/office/drawing/2014/main" val="20003"/>
                    </a:ext>
                  </a:extLst>
                </a:gridCol>
                <a:gridCol w="1887273">
                  <a:extLst>
                    <a:ext uri="{9D8B030D-6E8A-4147-A177-3AD203B41FA5}">
                      <a16:colId xmlns:a16="http://schemas.microsoft.com/office/drawing/2014/main" val="20004"/>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СПБ220-2ФТ</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СПБ220-4ФТ</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latin typeface="+mn-lt"/>
                          <a:ea typeface="Calibri"/>
                          <a:cs typeface="Times New Roman" panose="02020603050405020304" pitchFamily="18" charset="0"/>
                        </a:rPr>
                        <a:t>СПБ220-4КО</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latin typeface="+mn-lt"/>
                          <a:ea typeface="Calibri"/>
                          <a:cs typeface="Times New Roman" panose="02020603050405020304" pitchFamily="18" charset="0"/>
                        </a:rPr>
                        <a:t>СПБ220-</a:t>
                      </a:r>
                      <a:r>
                        <a:rPr lang="en-US" sz="1050" b="1" dirty="0">
                          <a:effectLst/>
                          <a:latin typeface="+mn-lt"/>
                          <a:ea typeface="Calibri"/>
                          <a:cs typeface="Times New Roman" panose="02020603050405020304" pitchFamily="18" charset="0"/>
                        </a:rPr>
                        <a:t>6</a:t>
                      </a:r>
                      <a:r>
                        <a:rPr lang="ru-RU" sz="1050" b="1" dirty="0">
                          <a:effectLst/>
                          <a:latin typeface="+mn-lt"/>
                          <a:ea typeface="Calibri"/>
                          <a:cs typeface="Times New Roman" panose="02020603050405020304" pitchFamily="18" charset="0"/>
                        </a:rPr>
                        <a:t>Ф</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8638">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kern="1200" dirty="0">
                          <a:solidFill>
                            <a:schemeClr val="tx1"/>
                          </a:solidFill>
                          <a:effectLst/>
                          <a:latin typeface="+mn-lt"/>
                          <a:ea typeface="+mn-ea"/>
                          <a:cs typeface="+mn-cs"/>
                        </a:rPr>
                        <a:t>3 (650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kern="1200" dirty="0">
                          <a:solidFill>
                            <a:schemeClr val="tx1"/>
                          </a:solidFill>
                          <a:effectLst/>
                          <a:latin typeface="+mn-lt"/>
                          <a:ea typeface="+mn-ea"/>
                          <a:cs typeface="+mn-cs"/>
                        </a:rPr>
                        <a:t>3 (650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kern="1200" dirty="0">
                          <a:solidFill>
                            <a:schemeClr val="tx1"/>
                          </a:solidFill>
                          <a:effectLst/>
                          <a:latin typeface="+mn-lt"/>
                          <a:ea typeface="+mn-ea"/>
                          <a:cs typeface="+mn-cs"/>
                        </a:rPr>
                        <a:t>2 (500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kern="1200" dirty="0">
                          <a:solidFill>
                            <a:schemeClr val="tx1"/>
                          </a:solidFill>
                          <a:effectLst/>
                          <a:latin typeface="+mn-lt"/>
                          <a:ea typeface="+mn-ea"/>
                          <a:cs typeface="+mn-cs"/>
                        </a:rPr>
                        <a:t>2 (500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00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3-5 (20-30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3-5 (20-30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2 (15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4 (25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2000">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rPr>
                        <a:t>АС 300/39</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rPr>
                        <a:t>АС 300/39</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2 </a:t>
                      </a:r>
                      <a:r>
                        <a:rPr lang="ru-RU" sz="1000" b="0" dirty="0" err="1">
                          <a:effectLst/>
                          <a:latin typeface="+mn-lt"/>
                          <a:ea typeface="Calibri"/>
                          <a:cs typeface="Times New Roman" panose="02020603050405020304" pitchFamily="18" charset="0"/>
                        </a:rPr>
                        <a:t>х</a:t>
                      </a:r>
                      <a:r>
                        <a:rPr lang="ru-RU" sz="1000" b="0" dirty="0">
                          <a:effectLst/>
                          <a:latin typeface="+mn-lt"/>
                          <a:ea typeface="Calibri"/>
                          <a:cs typeface="Times New Roman" panose="02020603050405020304" pitchFamily="18" charset="0"/>
                        </a:rPr>
                        <a:t> АС 500/64</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АСк2у 400/51</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9600">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ОКГТ13.3/88</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ОКГТ13.3/88</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ТК-11</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11,0-М3-В-ОЖ-Н-Р</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1734">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СКС226.65 (</a:t>
                      </a:r>
                      <a:r>
                        <a:rPr lang="en-US" sz="1000" b="0" dirty="0">
                          <a:effectLst/>
                          <a:latin typeface="+mn-lt"/>
                          <a:ea typeface="Calibri"/>
                          <a:cs typeface="Times New Roman" panose="02020603050405020304" pitchFamily="18" charset="0"/>
                        </a:rPr>
                        <a:t>~</a:t>
                      </a:r>
                      <a:r>
                        <a:rPr lang="ru-RU" sz="1000" b="0" dirty="0">
                          <a:effectLst/>
                          <a:latin typeface="+mn-lt"/>
                          <a:ea typeface="Calibri"/>
                          <a:cs typeface="Times New Roman" panose="02020603050405020304" pitchFamily="18" charset="0"/>
                        </a:rPr>
                        <a:t>6</a:t>
                      </a:r>
                      <a:r>
                        <a:rPr lang="en-US" sz="1000" b="0" dirty="0">
                          <a:effectLst/>
                          <a:latin typeface="+mn-lt"/>
                          <a:ea typeface="Calibri"/>
                          <a:cs typeface="Times New Roman" panose="02020603050405020304" pitchFamily="18" charset="0"/>
                        </a:rPr>
                        <a:t>)</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СКС226.65-3 (</a:t>
                      </a:r>
                      <a:r>
                        <a:rPr lang="en-US" sz="1000" b="0" dirty="0">
                          <a:effectLst/>
                          <a:latin typeface="+mn-lt"/>
                          <a:ea typeface="Calibri"/>
                          <a:cs typeface="Times New Roman" panose="02020603050405020304" pitchFamily="18" charset="0"/>
                        </a:rPr>
                        <a:t>~</a:t>
                      </a:r>
                      <a:r>
                        <a:rPr lang="ru-RU" sz="1000" b="0" dirty="0">
                          <a:effectLst/>
                          <a:latin typeface="+mn-lt"/>
                          <a:ea typeface="Calibri"/>
                          <a:cs typeface="Times New Roman" panose="02020603050405020304" pitchFamily="18" charset="0"/>
                        </a:rPr>
                        <a:t>6</a:t>
                      </a:r>
                      <a:r>
                        <a:rPr lang="en-US" sz="1000" b="0" dirty="0">
                          <a:effectLst/>
                          <a:latin typeface="+mn-lt"/>
                          <a:ea typeface="Calibri"/>
                          <a:cs typeface="Times New Roman" panose="02020603050405020304" pitchFamily="18" charset="0"/>
                        </a:rPr>
                        <a:t>)</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СКС260.65-10 (</a:t>
                      </a:r>
                      <a:r>
                        <a:rPr lang="en-US" sz="1000" b="0" dirty="0">
                          <a:effectLst/>
                          <a:latin typeface="+mn-lt"/>
                          <a:ea typeface="Calibri"/>
                          <a:cs typeface="Times New Roman" panose="02020603050405020304" pitchFamily="18" charset="0"/>
                        </a:rPr>
                        <a:t>7</a:t>
                      </a:r>
                      <a:r>
                        <a:rPr lang="ru-RU" sz="1000" b="0" dirty="0">
                          <a:effectLst/>
                          <a:latin typeface="+mn-lt"/>
                          <a:ea typeface="Calibri"/>
                          <a:cs typeface="Times New Roman" panose="02020603050405020304" pitchFamily="18" charset="0"/>
                        </a:rPr>
                        <a:t>,6</a:t>
                      </a:r>
                      <a:r>
                        <a:rPr lang="en-US" sz="1000" b="0" dirty="0">
                          <a:effectLst/>
                          <a:latin typeface="+mn-lt"/>
                          <a:ea typeface="Calibri"/>
                          <a:cs typeface="Times New Roman" panose="02020603050405020304" pitchFamily="18" charset="0"/>
                        </a:rPr>
                        <a:t>)</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СКС226.65-3 (</a:t>
                      </a:r>
                      <a:r>
                        <a:rPr lang="en-US" sz="1000" b="0" dirty="0">
                          <a:effectLst/>
                          <a:latin typeface="+mn-lt"/>
                          <a:ea typeface="Calibri"/>
                          <a:cs typeface="Times New Roman" panose="02020603050405020304" pitchFamily="18" charset="0"/>
                        </a:rPr>
                        <a:t>~</a:t>
                      </a:r>
                      <a:r>
                        <a:rPr lang="ru-RU" sz="1000" b="0" dirty="0">
                          <a:effectLst/>
                          <a:latin typeface="+mn-lt"/>
                          <a:ea typeface="Calibri"/>
                          <a:cs typeface="Times New Roman" panose="02020603050405020304" pitchFamily="18" charset="0"/>
                        </a:rPr>
                        <a:t>6</a:t>
                      </a:r>
                      <a:r>
                        <a:rPr lang="en-US" sz="1000" b="0" dirty="0">
                          <a:effectLst/>
                          <a:latin typeface="+mn-lt"/>
                          <a:ea typeface="Calibri"/>
                          <a:cs typeface="Times New Roman" panose="02020603050405020304" pitchFamily="18" charset="0"/>
                        </a:rPr>
                        <a:t>)</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8666">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1744 </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1543 </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1434</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20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a:t>
                      </a:r>
                      <a:r>
                        <a:rPr lang="ru-RU" sz="1000" b="0" baseline="0" dirty="0">
                          <a:effectLst/>
                          <a:latin typeface="+mn-lt"/>
                          <a:ea typeface="Calibri"/>
                          <a:cs typeface="Times New Roman" panose="02020603050405020304" pitchFamily="18" charset="0"/>
                        </a:rPr>
                        <a:t> проекта</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17.008 – т.10</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20.002-2</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18.013-2.002</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17.008</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220 кВ</a:t>
            </a:r>
          </a:p>
        </p:txBody>
      </p:sp>
      <p:sp>
        <p:nvSpPr>
          <p:cNvPr id="33" name="Прямоугольник 32"/>
          <p:cNvSpPr/>
          <p:nvPr/>
        </p:nvSpPr>
        <p:spPr>
          <a:xfrm>
            <a:off x="398183" y="642043"/>
            <a:ext cx="934271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a:solidFill>
                  <a:schemeClr val="accent2"/>
                </a:solidFill>
                <a:latin typeface="Times New Roman"/>
                <a:cs typeface="Times New Roman"/>
              </a:rPr>
              <a:t>Двухцепные промежуточные опоры</a:t>
            </a:r>
          </a:p>
        </p:txBody>
      </p:sp>
      <p:sp>
        <p:nvSpPr>
          <p:cNvPr id="10"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4"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4098" name="Picture 2" descr="D:\ОпорыДляСайта\220кв\СПБ220-2ФТ\СПБ220-2ФТ.jpg"/>
          <p:cNvPicPr>
            <a:picLocks noChangeAspect="1" noChangeArrowheads="1"/>
          </p:cNvPicPr>
          <p:nvPr/>
        </p:nvPicPr>
        <p:blipFill>
          <a:blip r:embed="rId3" cstate="print"/>
          <a:srcRect/>
          <a:stretch>
            <a:fillRect/>
          </a:stretch>
        </p:blipFill>
        <p:spPr bwMode="auto">
          <a:xfrm>
            <a:off x="2145729" y="1390028"/>
            <a:ext cx="1507004" cy="3014008"/>
          </a:xfrm>
          <a:prstGeom prst="rect">
            <a:avLst/>
          </a:prstGeom>
          <a:noFill/>
        </p:spPr>
      </p:pic>
      <p:pic>
        <p:nvPicPr>
          <p:cNvPr id="4100" name="Picture 4" descr="D:\ОпорыДляСайта\220кв\СПБ220-4ФТ\СПБ220-4ФТ.jpg"/>
          <p:cNvPicPr>
            <a:picLocks noChangeAspect="1" noChangeArrowheads="1"/>
          </p:cNvPicPr>
          <p:nvPr/>
        </p:nvPicPr>
        <p:blipFill>
          <a:blip r:embed="rId4" cstate="print"/>
          <a:srcRect/>
          <a:stretch>
            <a:fillRect/>
          </a:stretch>
        </p:blipFill>
        <p:spPr bwMode="auto">
          <a:xfrm>
            <a:off x="4137599" y="1354884"/>
            <a:ext cx="1499535" cy="2999069"/>
          </a:xfrm>
          <a:prstGeom prst="rect">
            <a:avLst/>
          </a:prstGeom>
          <a:noFill/>
        </p:spPr>
      </p:pic>
      <p:pic>
        <p:nvPicPr>
          <p:cNvPr id="4101" name="Picture 5" descr="D:\ОпорыДляСайта\220кв\СПБ220-4КО\СПБ220-4КО.jpg"/>
          <p:cNvPicPr>
            <a:picLocks noChangeAspect="1" noChangeArrowheads="1"/>
          </p:cNvPicPr>
          <p:nvPr/>
        </p:nvPicPr>
        <p:blipFill>
          <a:blip r:embed="rId5" cstate="print"/>
          <a:srcRect/>
          <a:stretch>
            <a:fillRect/>
          </a:stretch>
        </p:blipFill>
        <p:spPr bwMode="auto">
          <a:xfrm>
            <a:off x="6049807" y="1366429"/>
            <a:ext cx="1516949" cy="3033899"/>
          </a:xfrm>
          <a:prstGeom prst="rect">
            <a:avLst/>
          </a:prstGeom>
          <a:noFill/>
        </p:spPr>
      </p:pic>
      <p:pic>
        <p:nvPicPr>
          <p:cNvPr id="15" name="Picture 5" descr="D:\ОпорыДляСайта\220кв\СПБ220-4КО\СПБ220-4КО.jpg"/>
          <p:cNvPicPr>
            <a:picLocks noChangeAspect="1" noChangeArrowheads="1"/>
          </p:cNvPicPr>
          <p:nvPr/>
        </p:nvPicPr>
        <p:blipFill>
          <a:blip r:embed="rId6" cstate="print"/>
          <a:stretch>
            <a:fillRect/>
          </a:stretch>
        </p:blipFill>
        <p:spPr bwMode="auto">
          <a:xfrm>
            <a:off x="7804430" y="1374580"/>
            <a:ext cx="1695620" cy="3020323"/>
          </a:xfrm>
          <a:prstGeom prst="rect">
            <a:avLst/>
          </a:prstGeom>
          <a:noFill/>
        </p:spPr>
      </p:pic>
    </p:spTree>
    <p:extLst>
      <p:ext uri="{BB962C8B-B14F-4D97-AF65-F5344CB8AC3E}">
        <p14:creationId xmlns:p14="http://schemas.microsoft.com/office/powerpoint/2010/main" val="622992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59"/>
          <a:ext cx="9075201" cy="5420436"/>
        </p:xfrm>
        <a:graphic>
          <a:graphicData uri="http://schemas.openxmlformats.org/drawingml/2006/table">
            <a:tbl>
              <a:tblPr firstRow="1" firstCol="1" bandRow="1">
                <a:tableStyleId>{BC89EF96-8CEA-46FF-86C4-4CE0E7609802}</a:tableStyleId>
              </a:tblPr>
              <a:tblGrid>
                <a:gridCol w="1580021">
                  <a:extLst>
                    <a:ext uri="{9D8B030D-6E8A-4147-A177-3AD203B41FA5}">
                      <a16:colId xmlns:a16="http://schemas.microsoft.com/office/drawing/2014/main" val="20000"/>
                    </a:ext>
                  </a:extLst>
                </a:gridCol>
                <a:gridCol w="3652397">
                  <a:extLst>
                    <a:ext uri="{9D8B030D-6E8A-4147-A177-3AD203B41FA5}">
                      <a16:colId xmlns:a16="http://schemas.microsoft.com/office/drawing/2014/main" val="20001"/>
                    </a:ext>
                  </a:extLst>
                </a:gridCol>
                <a:gridCol w="3842783">
                  <a:extLst>
                    <a:ext uri="{9D8B030D-6E8A-4147-A177-3AD203B41FA5}">
                      <a16:colId xmlns:a16="http://schemas.microsoft.com/office/drawing/2014/main" val="20002"/>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2СПБ220-2В</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СПБ220-2К (ПБД220-2К(С))</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8638">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a:t>3-5 (650-1000 Па)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kern="1200" dirty="0">
                          <a:solidFill>
                            <a:schemeClr val="tx1"/>
                          </a:solidFill>
                          <a:effectLst/>
                          <a:latin typeface="+mn-lt"/>
                          <a:ea typeface="+mn-ea"/>
                          <a:cs typeface="+mn-cs"/>
                        </a:rPr>
                        <a:t>3 (650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00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a:t>4-7 (25-40 мм)</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1-2 (10-15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2000">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rPr>
                        <a:t>АС 300/48</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rPr>
                        <a:t>АС 300/39, АС400/51</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9600">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a:t>11,0-Г(МЗ)-В-ОЖ-МК-Н-Р</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С-70</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1734">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2хСКС260.65 (</a:t>
                      </a:r>
                      <a:r>
                        <a:rPr lang="en-US" sz="1000" b="0" dirty="0">
                          <a:effectLst/>
                          <a:latin typeface="+mn-lt"/>
                          <a:ea typeface="Calibri"/>
                          <a:cs typeface="Times New Roman" panose="02020603050405020304" pitchFamily="18" charset="0"/>
                        </a:rPr>
                        <a:t>~</a:t>
                      </a:r>
                      <a:r>
                        <a:rPr lang="ru-RU" sz="1000" b="0" dirty="0">
                          <a:effectLst/>
                          <a:latin typeface="+mn-lt"/>
                          <a:ea typeface="Calibri"/>
                          <a:cs typeface="Times New Roman" panose="02020603050405020304" pitchFamily="18" charset="0"/>
                        </a:rPr>
                        <a:t>14,6</a:t>
                      </a:r>
                      <a:r>
                        <a:rPr lang="en-US" sz="1000" b="0" dirty="0">
                          <a:effectLst/>
                          <a:latin typeface="+mn-lt"/>
                          <a:ea typeface="Calibri"/>
                          <a:cs typeface="Times New Roman" panose="02020603050405020304" pitchFamily="18" charset="0"/>
                        </a:rPr>
                        <a:t>)</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2хСК26.1-2.1-С.Б.К.Д.М</a:t>
                      </a:r>
                      <a:r>
                        <a:rPr lang="ru-RU" sz="1000" b="0" baseline="0" dirty="0">
                          <a:effectLst/>
                          <a:latin typeface="+mn-lt"/>
                          <a:ea typeface="Calibri"/>
                          <a:cs typeface="Times New Roman" panose="02020603050405020304" pitchFamily="18" charset="0"/>
                        </a:rPr>
                        <a:t> (13,72)</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8666">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t>~</a:t>
                      </a:r>
                      <a:r>
                        <a:rPr lang="ru-RU" sz="1000" dirty="0"/>
                        <a:t>2860</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000" b="0" dirty="0">
                          <a:effectLst/>
                          <a:latin typeface="+mn-lt"/>
                          <a:ea typeface="Calibri"/>
                          <a:cs typeface="Times New Roman" panose="02020603050405020304" pitchFamily="18" charset="0"/>
                        </a:rPr>
                        <a:t>1516</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20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a:t>
                      </a:r>
                      <a:r>
                        <a:rPr lang="ru-RU" sz="1000" b="0" baseline="0" dirty="0">
                          <a:effectLst/>
                          <a:latin typeface="+mn-lt"/>
                          <a:ea typeface="Calibri"/>
                          <a:cs typeface="Times New Roman" panose="02020603050405020304" pitchFamily="18" charset="0"/>
                        </a:rPr>
                        <a:t> проекта</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a:t>17.008</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a:effectLst/>
                          <a:latin typeface="+mn-lt"/>
                          <a:ea typeface="Calibri"/>
                          <a:cs typeface="Times New Roman" panose="02020603050405020304" pitchFamily="18" charset="0"/>
                        </a:rPr>
                        <a:t>18.012-002</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220 кВ</a:t>
            </a:r>
          </a:p>
        </p:txBody>
      </p:sp>
      <p:sp>
        <p:nvSpPr>
          <p:cNvPr id="33" name="Прямоугольник 32"/>
          <p:cNvSpPr/>
          <p:nvPr/>
        </p:nvSpPr>
        <p:spPr>
          <a:xfrm>
            <a:off x="398183" y="642043"/>
            <a:ext cx="934271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a:solidFill>
                  <a:schemeClr val="accent2"/>
                </a:solidFill>
                <a:latin typeface="Times New Roman"/>
                <a:cs typeface="Times New Roman"/>
              </a:rPr>
              <a:t>Двухцепные промежуточные опоры</a:t>
            </a:r>
          </a:p>
        </p:txBody>
      </p:sp>
      <p:sp>
        <p:nvSpPr>
          <p:cNvPr id="10"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4"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graphicFrame>
        <p:nvGraphicFramePr>
          <p:cNvPr id="24" name="Таблица 23"/>
          <p:cNvGraphicFramePr>
            <a:graphicFrameLocks noGrp="1"/>
          </p:cNvGraphicFramePr>
          <p:nvPr/>
        </p:nvGraphicFramePr>
        <p:xfrm>
          <a:off x="10397067" y="4614333"/>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pic>
        <p:nvPicPr>
          <p:cNvPr id="4099" name="Picture 3" descr="D:\ОпорыДляСайта\220кв\СПБ220-2К\СПБ220-2К.jpg"/>
          <p:cNvPicPr>
            <a:picLocks noChangeAspect="1" noChangeArrowheads="1"/>
          </p:cNvPicPr>
          <p:nvPr/>
        </p:nvPicPr>
        <p:blipFill>
          <a:blip r:embed="rId3" cstate="print"/>
          <a:srcRect t="19686" b="18801"/>
          <a:stretch>
            <a:fillRect/>
          </a:stretch>
        </p:blipFill>
        <p:spPr bwMode="auto">
          <a:xfrm>
            <a:off x="6449086" y="1599468"/>
            <a:ext cx="2271898" cy="2795046"/>
          </a:xfrm>
          <a:prstGeom prst="rect">
            <a:avLst/>
          </a:prstGeom>
          <a:noFill/>
        </p:spPr>
      </p:pic>
      <p:pic>
        <p:nvPicPr>
          <p:cNvPr id="12" name="Рисунок 11" descr="2СПБ220-2В сх.jpg"/>
          <p:cNvPicPr>
            <a:picLocks noChangeAspect="1"/>
          </p:cNvPicPr>
          <p:nvPr/>
        </p:nvPicPr>
        <p:blipFill>
          <a:blip r:embed="rId4" cstate="print"/>
          <a:srcRect t="23234" b="23703"/>
          <a:stretch>
            <a:fillRect/>
          </a:stretch>
        </p:blipFill>
        <p:spPr>
          <a:xfrm>
            <a:off x="2236620" y="1365925"/>
            <a:ext cx="2869389" cy="3045140"/>
          </a:xfrm>
          <a:prstGeom prst="rect">
            <a:avLst/>
          </a:prstGeom>
        </p:spPr>
      </p:pic>
    </p:spTree>
    <p:extLst>
      <p:ext uri="{BB962C8B-B14F-4D97-AF65-F5344CB8AC3E}">
        <p14:creationId xmlns:p14="http://schemas.microsoft.com/office/powerpoint/2010/main" val="62299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stretch>
            <a:fillRect/>
          </a:stretch>
        </p:blipFill>
        <p:spPr bwMode="auto">
          <a:xfrm>
            <a:off x="458769" y="1075933"/>
            <a:ext cx="2702719" cy="4504531"/>
          </a:xfrm>
          <a:prstGeom prst="rect">
            <a:avLst/>
          </a:prstGeom>
          <a:noFill/>
          <a:ln w="9525">
            <a:noFill/>
            <a:miter lim="800000"/>
            <a:headEnd/>
            <a:tailEnd/>
          </a:ln>
        </p:spPr>
      </p:pic>
      <p:sp>
        <p:nvSpPr>
          <p:cNvPr id="18"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0" name="Прямоугольник 9"/>
          <p:cNvSpPr/>
          <p:nvPr/>
        </p:nvSpPr>
        <p:spPr>
          <a:xfrm>
            <a:off x="1024117" y="5728748"/>
            <a:ext cx="1894182" cy="430887"/>
          </a:xfrm>
          <a:prstGeom prst="rect">
            <a:avLst/>
          </a:prstGeom>
        </p:spPr>
        <p:txBody>
          <a:bodyPr wrap="square">
            <a:spAutoFit/>
          </a:bodyPr>
          <a:lstStyle/>
          <a:p>
            <a:pPr lvl="0" algn="ctr" eaLnBrk="0" hangingPunct="0"/>
            <a:r>
              <a:rPr lang="ru-RU" sz="1100" b="1" dirty="0">
                <a:latin typeface="Times New Roman" pitchFamily="18" charset="0"/>
                <a:ea typeface="Calibri" pitchFamily="34" charset="0"/>
                <a:cs typeface="Times New Roman" pitchFamily="18" charset="0"/>
              </a:rPr>
              <a:t>Узел соединения конических секций стойки</a:t>
            </a:r>
          </a:p>
        </p:txBody>
      </p:sp>
      <p:sp>
        <p:nvSpPr>
          <p:cNvPr id="11"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
        <p:nvSpPr>
          <p:cNvPr id="16" name="Прямоугольник 15"/>
          <p:cNvSpPr/>
          <p:nvPr/>
        </p:nvSpPr>
        <p:spPr>
          <a:xfrm>
            <a:off x="3404683" y="1588472"/>
            <a:ext cx="2889116" cy="4308872"/>
          </a:xfrm>
          <a:prstGeom prst="rect">
            <a:avLst/>
          </a:prstGeom>
        </p:spPr>
        <p:txBody>
          <a:bodyPr wrap="square">
            <a:spAutoFit/>
          </a:bodyPr>
          <a:lstStyle/>
          <a:p>
            <a:pPr lvl="0" indent="252000" algn="just">
              <a:spcAft>
                <a:spcPts val="600"/>
              </a:spcAft>
            </a:pPr>
            <a:r>
              <a:rPr lang="ru-RU" sz="1200" dirty="0">
                <a:latin typeface="Times New Roman" pitchFamily="18" charset="0"/>
                <a:cs typeface="Times New Roman" pitchFamily="18" charset="0"/>
              </a:rPr>
              <a:t>В зависимости от конструктивного исполнения опоры (обычная или повышенная) конические и цилиндрические стойки могут иметь в нижнем торце соответственно железобетонный подпятник или фланец. </a:t>
            </a:r>
          </a:p>
          <a:p>
            <a:pPr lvl="0" indent="252000" algn="just">
              <a:spcAft>
                <a:spcPts val="600"/>
              </a:spcAft>
            </a:pPr>
            <a:r>
              <a:rPr lang="ru-RU" sz="1200" dirty="0">
                <a:latin typeface="Times New Roman" pitchFamily="18" charset="0"/>
                <a:cs typeface="Times New Roman" pitchFamily="18" charset="0"/>
              </a:rPr>
              <a:t>Стойки с подпятником устанавливаются непосредственно в грунт, как правило, в пробуренный котлован.</a:t>
            </a:r>
          </a:p>
          <a:p>
            <a:pPr lvl="0" indent="252000" algn="just">
              <a:spcAft>
                <a:spcPts val="600"/>
              </a:spcAft>
            </a:pP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Нижний фланец служит для соединения с цилиндрической нижней секцией опоры диаметром 800 мм или для установки опоры на специально разработанный фундамент. Для закрепления одностоечных опор в слабых грунтах могут быть использованы свайные фундаменты с ростверком, обязательной частью которого должна быть закладная деталь для соединения со стойкой опоры.</a:t>
            </a:r>
            <a:endParaRPr lang="ru-RU" sz="1200" dirty="0">
              <a:latin typeface="Times New Roman" pitchFamily="18" charset="0"/>
              <a:ea typeface="Calibri" pitchFamily="34" charset="0"/>
              <a:cs typeface="Times New Roman" pitchFamily="18" charset="0"/>
            </a:endParaRPr>
          </a:p>
        </p:txBody>
      </p:sp>
      <p:pic>
        <p:nvPicPr>
          <p:cNvPr id="12" name="Picture 7"/>
          <p:cNvPicPr>
            <a:picLocks noChangeAspect="1" noChangeArrowheads="1"/>
          </p:cNvPicPr>
          <p:nvPr/>
        </p:nvPicPr>
        <p:blipFill>
          <a:blip r:embed="rId4" cstate="print"/>
          <a:stretch>
            <a:fillRect/>
          </a:stretch>
        </p:blipFill>
        <p:spPr bwMode="auto">
          <a:xfrm>
            <a:off x="6399126" y="1101874"/>
            <a:ext cx="2702718" cy="4504531"/>
          </a:xfrm>
          <a:prstGeom prst="rect">
            <a:avLst/>
          </a:prstGeom>
          <a:noFill/>
          <a:ln w="9525">
            <a:noFill/>
            <a:miter lim="800000"/>
            <a:headEnd/>
            <a:tailEnd/>
          </a:ln>
        </p:spPr>
      </p:pic>
      <p:sp>
        <p:nvSpPr>
          <p:cNvPr id="14" name="Прямоугольник 13"/>
          <p:cNvSpPr/>
          <p:nvPr/>
        </p:nvSpPr>
        <p:spPr>
          <a:xfrm>
            <a:off x="6799634" y="5764416"/>
            <a:ext cx="2311941" cy="600164"/>
          </a:xfrm>
          <a:prstGeom prst="rect">
            <a:avLst/>
          </a:prstGeom>
        </p:spPr>
        <p:txBody>
          <a:bodyPr wrap="square">
            <a:spAutoFit/>
          </a:bodyPr>
          <a:lstStyle/>
          <a:p>
            <a:pPr lvl="0" algn="ctr" eaLnBrk="0" hangingPunct="0"/>
            <a:r>
              <a:rPr lang="ru-RU" sz="1100" b="1" dirty="0">
                <a:latin typeface="Times New Roman" pitchFamily="18" charset="0"/>
                <a:ea typeface="Calibri" pitchFamily="34" charset="0"/>
                <a:cs typeface="Times New Roman" pitchFamily="18" charset="0"/>
              </a:rPr>
              <a:t>Узел соединения конической секции стойки с цилиндрической (обычно фундаментной)</a:t>
            </a:r>
          </a:p>
        </p:txBody>
      </p:sp>
    </p:spTree>
    <p:extLst>
      <p:ext uri="{BB962C8B-B14F-4D97-AF65-F5344CB8AC3E}">
        <p14:creationId xmlns:p14="http://schemas.microsoft.com/office/powerpoint/2010/main" val="622992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ОпорыДляСайта\220кв\СПБ220-1\СПБ220-1 сх.jpg"/>
          <p:cNvPicPr>
            <a:picLocks noChangeAspect="1" noChangeArrowheads="1"/>
          </p:cNvPicPr>
          <p:nvPr/>
        </p:nvPicPr>
        <p:blipFill>
          <a:blip r:embed="rId3" cstate="print"/>
          <a:stretch>
            <a:fillRect/>
          </a:stretch>
        </p:blipFill>
        <p:spPr bwMode="auto">
          <a:xfrm>
            <a:off x="2707337" y="1156447"/>
            <a:ext cx="2608981" cy="3478642"/>
          </a:xfrm>
          <a:prstGeom prst="rect">
            <a:avLst/>
          </a:prstGeom>
          <a:noFill/>
        </p:spPr>
      </p:pic>
      <p:pic>
        <p:nvPicPr>
          <p:cNvPr id="1027" name="Picture 3" descr="D:\ОпорыДляСайта\220кв\СПБ220-1Ф\СПБ220-1Ф сх.jpg"/>
          <p:cNvPicPr>
            <a:picLocks noChangeAspect="1" noChangeArrowheads="1"/>
          </p:cNvPicPr>
          <p:nvPr/>
        </p:nvPicPr>
        <p:blipFill>
          <a:blip r:embed="rId4" cstate="print"/>
          <a:stretch>
            <a:fillRect/>
          </a:stretch>
        </p:blipFill>
        <p:spPr bwMode="auto">
          <a:xfrm>
            <a:off x="6227503" y="1081806"/>
            <a:ext cx="2674446" cy="3565929"/>
          </a:xfrm>
          <a:prstGeom prst="rect">
            <a:avLst/>
          </a:prstGeom>
          <a:noFill/>
        </p:spPr>
      </p:pic>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39164" y="899458"/>
          <a:ext cx="9135141" cy="5227836"/>
        </p:xfrm>
        <a:graphic>
          <a:graphicData uri="http://schemas.openxmlformats.org/drawingml/2006/table">
            <a:tbl>
              <a:tblPr firstRow="1" firstCol="1" bandRow="1">
                <a:tableStyleId>{BC89EF96-8CEA-46FF-86C4-4CE0E7609802}</a:tableStyleId>
              </a:tblPr>
              <a:tblGrid>
                <a:gridCol w="1631683">
                  <a:extLst>
                    <a:ext uri="{9D8B030D-6E8A-4147-A177-3AD203B41FA5}">
                      <a16:colId xmlns:a16="http://schemas.microsoft.com/office/drawing/2014/main" val="20000"/>
                    </a:ext>
                  </a:extLst>
                </a:gridCol>
                <a:gridCol w="3751729">
                  <a:extLst>
                    <a:ext uri="{9D8B030D-6E8A-4147-A177-3AD203B41FA5}">
                      <a16:colId xmlns:a16="http://schemas.microsoft.com/office/drawing/2014/main" val="20001"/>
                    </a:ext>
                  </a:extLst>
                </a:gridCol>
                <a:gridCol w="3751729">
                  <a:extLst>
                    <a:ext uri="{9D8B030D-6E8A-4147-A177-3AD203B41FA5}">
                      <a16:colId xmlns:a16="http://schemas.microsoft.com/office/drawing/2014/main" val="20002"/>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2САБ220-1Ф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2САБП220-1Ф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5573">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kern="1200" dirty="0">
                          <a:solidFill>
                            <a:schemeClr val="tx1"/>
                          </a:solidFill>
                          <a:effectLst/>
                          <a:latin typeface="+mn-lt"/>
                          <a:ea typeface="+mn-ea"/>
                          <a:cs typeface="+mn-cs"/>
                        </a:rPr>
                        <a:t>4 (800 Па)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4 (25 мм)</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4293">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dirty="0">
                          <a:effectLst/>
                        </a:rPr>
                        <a:t>АС 300/39 – АС400/51</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0786">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dirty="0">
                          <a:effectLst/>
                        </a:rPr>
                        <a:t>11,2-М3-В-ОЖ-Н-Р</a:t>
                      </a: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4800">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21</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48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74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проекта</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17.008</a:t>
                      </a:r>
                    </a:p>
                  </a:txBody>
                  <a:tcPr marL="75600" marR="75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220 кВ</a:t>
            </a:r>
          </a:p>
        </p:txBody>
      </p:sp>
      <p:sp>
        <p:nvSpPr>
          <p:cNvPr id="15" name="Rectangle 1"/>
          <p:cNvSpPr>
            <a:spLocks noChangeArrowheads="1"/>
          </p:cNvSpPr>
          <p:nvPr/>
        </p:nvSpPr>
        <p:spPr bwMode="auto">
          <a:xfrm>
            <a:off x="2477782" y="2327579"/>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378760" y="591243"/>
            <a:ext cx="9342718"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концевые опоры</a:t>
            </a:r>
          </a:p>
        </p:txBody>
      </p:sp>
      <p:sp>
        <p:nvSpPr>
          <p:cNvPr id="10"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8"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Tree>
    <p:extLst>
      <p:ext uri="{BB962C8B-B14F-4D97-AF65-F5344CB8AC3E}">
        <p14:creationId xmlns:p14="http://schemas.microsoft.com/office/powerpoint/2010/main" val="622992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59"/>
          <a:ext cx="9240409" cy="5144630"/>
        </p:xfrm>
        <a:graphic>
          <a:graphicData uri="http://schemas.openxmlformats.org/drawingml/2006/table">
            <a:tbl>
              <a:tblPr firstRow="1" firstCol="1" bandRow="1">
                <a:tableStyleId>{BC89EF96-8CEA-46FF-86C4-4CE0E7609802}</a:tableStyleId>
              </a:tblPr>
              <a:tblGrid>
                <a:gridCol w="1721579">
                  <a:extLst>
                    <a:ext uri="{9D8B030D-6E8A-4147-A177-3AD203B41FA5}">
                      <a16:colId xmlns:a16="http://schemas.microsoft.com/office/drawing/2014/main" val="20000"/>
                    </a:ext>
                  </a:extLst>
                </a:gridCol>
                <a:gridCol w="3759415">
                  <a:extLst>
                    <a:ext uri="{9D8B030D-6E8A-4147-A177-3AD203B41FA5}">
                      <a16:colId xmlns:a16="http://schemas.microsoft.com/office/drawing/2014/main" val="20001"/>
                    </a:ext>
                  </a:extLst>
                </a:gridCol>
                <a:gridCol w="3759415">
                  <a:extLst>
                    <a:ext uri="{9D8B030D-6E8A-4147-A177-3AD203B41FA5}">
                      <a16:colId xmlns:a16="http://schemas.microsoft.com/office/drawing/2014/main" val="20002"/>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2СПБ330-3В</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latin typeface="+mn-lt"/>
                          <a:ea typeface="Calibri"/>
                          <a:cs typeface="Times New Roman" panose="02020603050405020304" pitchFamily="18" charset="0"/>
                        </a:rPr>
                        <a:t>2СПБ330-5ВФ</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8639">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2-3 (500-650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4 (800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6188">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2-3 (15-20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6 -8 (35-45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5612">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2 </a:t>
                      </a:r>
                      <a:r>
                        <a:rPr lang="ru-RU" sz="1100" b="0" dirty="0" err="1">
                          <a:effectLst/>
                        </a:rPr>
                        <a:t>х</a:t>
                      </a:r>
                      <a:r>
                        <a:rPr lang="ru-RU" sz="1100" b="0" dirty="0">
                          <a:effectLst/>
                        </a:rPr>
                        <a:t> АС300/39</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 </a:t>
                      </a:r>
                      <a:r>
                        <a:rPr lang="ru-RU" sz="1100" b="0" dirty="0" err="1">
                          <a:effectLst/>
                          <a:latin typeface="+mn-lt"/>
                          <a:ea typeface="Calibri"/>
                          <a:cs typeface="Times New Roman" panose="02020603050405020304" pitchFamily="18" charset="0"/>
                        </a:rPr>
                        <a:t>х</a:t>
                      </a:r>
                      <a:r>
                        <a:rPr lang="ru-RU" sz="1100" b="0" dirty="0">
                          <a:effectLst/>
                          <a:latin typeface="+mn-lt"/>
                          <a:ea typeface="Calibri"/>
                          <a:cs typeface="Times New Roman" panose="02020603050405020304" pitchFamily="18" charset="0"/>
                        </a:rPr>
                        <a:t> АТЗП/С 300/67</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8258">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ОКГТ-13,9/58 или 11,0-Г(М3)-В-ОЖ-Н-Р-1770</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ГТК20-0/90-12.1мм-53кА</a:t>
                      </a:r>
                      <a:r>
                        <a:rPr lang="ru-RU" sz="1100" b="0" baseline="30000" dirty="0">
                          <a:effectLst/>
                          <a:latin typeface="+mn-lt"/>
                          <a:ea typeface="Calibri"/>
                          <a:cs typeface="Times New Roman" panose="02020603050405020304" pitchFamily="18" charset="0"/>
                        </a:rPr>
                        <a:t>2</a:t>
                      </a:r>
                      <a:r>
                        <a:rPr lang="ru-RU" sz="1100" b="0" dirty="0">
                          <a:effectLst/>
                          <a:latin typeface="+mn-lt"/>
                          <a:ea typeface="Calibri"/>
                          <a:cs typeface="Times New Roman" panose="02020603050405020304" pitchFamily="18" charset="0"/>
                        </a:rPr>
                        <a:t>с-111кН</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5141">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2хСКС260.65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14,6</a:t>
                      </a:r>
                      <a:r>
                        <a:rPr lang="en-US" sz="1100" b="0" dirty="0">
                          <a:effectLst/>
                          <a:latin typeface="+mn-lt"/>
                          <a:ea typeface="Calibri"/>
                          <a:cs typeface="Times New Roman" panose="02020603050405020304" pitchFamily="18" charset="0"/>
                        </a:rPr>
                        <a:t>)</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2хСКС260.65-14 (14,55)</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1734">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4981</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32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17.008 – т.11</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19.006-2</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a:t>
            </a:r>
            <a:r>
              <a:rPr lang="en-US" sz="1600" b="1" kern="0" dirty="0">
                <a:solidFill>
                  <a:schemeClr val="accent2"/>
                </a:solidFill>
                <a:latin typeface="Times New Roman"/>
                <a:cs typeface="Times New Roman"/>
              </a:rPr>
              <a:t>33</a:t>
            </a:r>
            <a:r>
              <a:rPr lang="ru-RU" sz="1600" b="1" kern="0" dirty="0">
                <a:solidFill>
                  <a:schemeClr val="accent2"/>
                </a:solidFill>
                <a:latin typeface="Times New Roman"/>
                <a:cs typeface="Times New Roman"/>
              </a:rPr>
              <a:t>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417606" y="642043"/>
            <a:ext cx="9187329"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a:solidFill>
                  <a:schemeClr val="accent2"/>
                </a:solidFill>
                <a:latin typeface="Times New Roman"/>
                <a:cs typeface="Times New Roman"/>
              </a:rPr>
              <a:t>Промежуточные опоры</a:t>
            </a:r>
          </a:p>
        </p:txBody>
      </p:sp>
      <p:sp>
        <p:nvSpPr>
          <p:cNvPr id="10"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2"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5122" name="Picture 2" descr="D:\ОпорыДляСайта\330-500кв\2СПБ330-3В\2СПБ330-3В.jpg"/>
          <p:cNvPicPr>
            <a:picLocks noChangeAspect="1" noChangeArrowheads="1"/>
          </p:cNvPicPr>
          <p:nvPr/>
        </p:nvPicPr>
        <p:blipFill>
          <a:blip r:embed="rId3" cstate="print"/>
          <a:srcRect t="9538" b="9888"/>
          <a:stretch>
            <a:fillRect/>
          </a:stretch>
        </p:blipFill>
        <p:spPr bwMode="auto">
          <a:xfrm>
            <a:off x="3083084" y="1398688"/>
            <a:ext cx="1842523" cy="2971601"/>
          </a:xfrm>
          <a:prstGeom prst="rect">
            <a:avLst/>
          </a:prstGeom>
          <a:noFill/>
        </p:spPr>
      </p:pic>
      <p:pic>
        <p:nvPicPr>
          <p:cNvPr id="5123" name="Picture 3" descr="D:\ОпорыДляСайта\330-500кв\2СПБ330-5ВФ\2СПБ330-5ВФ.jpg"/>
          <p:cNvPicPr>
            <a:picLocks noChangeAspect="1" noChangeArrowheads="1"/>
          </p:cNvPicPr>
          <p:nvPr/>
        </p:nvPicPr>
        <p:blipFill>
          <a:blip r:embed="rId4" cstate="print"/>
          <a:srcRect t="15539" b="14849"/>
          <a:stretch>
            <a:fillRect/>
          </a:stretch>
        </p:blipFill>
        <p:spPr bwMode="auto">
          <a:xfrm>
            <a:off x="6734918" y="1378438"/>
            <a:ext cx="2171139" cy="3022739"/>
          </a:xfrm>
          <a:prstGeom prst="rect">
            <a:avLst/>
          </a:prstGeom>
          <a:noFill/>
        </p:spPr>
      </p:pic>
    </p:spTree>
    <p:extLst>
      <p:ext uri="{BB962C8B-B14F-4D97-AF65-F5344CB8AC3E}">
        <p14:creationId xmlns:p14="http://schemas.microsoft.com/office/powerpoint/2010/main" val="622992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2СПБ330-7В сх2.jpg"/>
          <p:cNvPicPr>
            <a:picLocks noChangeAspect="1"/>
          </p:cNvPicPr>
          <p:nvPr/>
        </p:nvPicPr>
        <p:blipFill>
          <a:blip r:embed="rId3" cstate="print"/>
          <a:stretch>
            <a:fillRect/>
          </a:stretch>
        </p:blipFill>
        <p:spPr>
          <a:xfrm>
            <a:off x="3419290" y="1321834"/>
            <a:ext cx="1950720" cy="3291840"/>
          </a:xfrm>
          <a:prstGeom prst="rect">
            <a:avLst/>
          </a:prstGeom>
        </p:spPr>
      </p:pic>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1026459"/>
          <a:ext cx="9151397" cy="5312270"/>
        </p:xfrm>
        <a:graphic>
          <a:graphicData uri="http://schemas.openxmlformats.org/drawingml/2006/table">
            <a:tbl>
              <a:tblPr firstRow="1" firstCol="1" bandRow="1">
                <a:tableStyleId>{BC89EF96-8CEA-46FF-86C4-4CE0E7609802}</a:tableStyleId>
              </a:tblPr>
              <a:tblGrid>
                <a:gridCol w="2353577">
                  <a:extLst>
                    <a:ext uri="{9D8B030D-6E8A-4147-A177-3AD203B41FA5}">
                      <a16:colId xmlns:a16="http://schemas.microsoft.com/office/drawing/2014/main" val="20000"/>
                    </a:ext>
                  </a:extLst>
                </a:gridCol>
                <a:gridCol w="3398910">
                  <a:extLst>
                    <a:ext uri="{9D8B030D-6E8A-4147-A177-3AD203B41FA5}">
                      <a16:colId xmlns:a16="http://schemas.microsoft.com/office/drawing/2014/main" val="20001"/>
                    </a:ext>
                  </a:extLst>
                </a:gridCol>
                <a:gridCol w="3398910">
                  <a:extLst>
                    <a:ext uri="{9D8B030D-6E8A-4147-A177-3AD203B41FA5}">
                      <a16:colId xmlns:a16="http://schemas.microsoft.com/office/drawing/2014/main" val="20002"/>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latin typeface="+mn-lt"/>
                          <a:ea typeface="Calibri"/>
                          <a:cs typeface="Times New Roman" panose="02020603050405020304" pitchFamily="18" charset="0"/>
                        </a:rPr>
                        <a:t>2СПБ330-7В</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2СПБ330-2ВФ</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1693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8639">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3 (650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2 (500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6188">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3 (20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2 (15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5612">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АСКП 300/67</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АС400/51</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8258">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ОКГТ-С-24-12.6мм-45кА</a:t>
                      </a:r>
                      <a:r>
                        <a:rPr lang="ru-RU" sz="1100" b="0" baseline="30000" dirty="0">
                          <a:effectLst/>
                          <a:latin typeface="+mn-lt"/>
                          <a:ea typeface="Calibri"/>
                          <a:cs typeface="Times New Roman" panose="02020603050405020304" pitchFamily="18" charset="0"/>
                        </a:rPr>
                        <a:t>2</a:t>
                      </a:r>
                      <a:r>
                        <a:rPr lang="ru-RU" sz="1100" b="0" dirty="0">
                          <a:effectLst/>
                          <a:latin typeface="+mn-lt"/>
                          <a:ea typeface="Calibri"/>
                          <a:cs typeface="Times New Roman" panose="02020603050405020304" pitchFamily="18" charset="0"/>
                        </a:rPr>
                        <a:t>с-98кН</a:t>
                      </a:r>
                      <a:r>
                        <a:rPr lang="ru-RU" sz="1100" b="0" baseline="0" dirty="0">
                          <a:effectLst/>
                          <a:latin typeface="+mn-lt"/>
                          <a:ea typeface="Calibri"/>
                          <a:cs typeface="Times New Roman" panose="02020603050405020304" pitchFamily="18" charset="0"/>
                        </a:rPr>
                        <a:t> или</a:t>
                      </a:r>
                      <a:br>
                        <a:rPr lang="ru-RU" sz="1100" b="0" dirty="0">
                          <a:effectLst/>
                          <a:latin typeface="+mn-lt"/>
                          <a:ea typeface="Calibri"/>
                          <a:cs typeface="Times New Roman" panose="02020603050405020304" pitchFamily="18" charset="0"/>
                        </a:rPr>
                      </a:br>
                      <a:r>
                        <a:rPr lang="ru-RU" sz="1100" b="0" dirty="0">
                          <a:effectLst/>
                          <a:latin typeface="+mn-lt"/>
                          <a:ea typeface="Calibri"/>
                          <a:cs typeface="Times New Roman" panose="02020603050405020304" pitchFamily="18" charset="0"/>
                        </a:rPr>
                        <a:t>ГТК20-13/77-12.5мм-49кА</a:t>
                      </a:r>
                      <a:r>
                        <a:rPr lang="ru-RU" sz="1100" b="0" baseline="30000" dirty="0">
                          <a:effectLst/>
                          <a:latin typeface="+mn-lt"/>
                          <a:ea typeface="Calibri"/>
                          <a:cs typeface="Times New Roman" panose="02020603050405020304" pitchFamily="18" charset="0"/>
                        </a:rPr>
                        <a:t>2</a:t>
                      </a:r>
                      <a:r>
                        <a:rPr lang="ru-RU" sz="1100" b="0" dirty="0">
                          <a:effectLst/>
                          <a:latin typeface="+mn-lt"/>
                          <a:ea typeface="Calibri"/>
                          <a:cs typeface="Times New Roman" panose="02020603050405020304" pitchFamily="18" charset="0"/>
                        </a:rPr>
                        <a:t>с-102кН</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Calibri"/>
                          <a:cs typeface="Times New Roman" panose="02020603050405020304" pitchFamily="18" charset="0"/>
                        </a:rPr>
                        <a:t>11,0-МЗ-В-ОЖ-Н-Р</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5141">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2хСКС260.65-16 (14,6)</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2хСКС260.65-7 (14,96)</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1734">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2300</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4000 </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32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17.008</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17.008</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a:t>
            </a:r>
            <a:r>
              <a:rPr lang="en-US" sz="1600" b="1" kern="0" dirty="0">
                <a:solidFill>
                  <a:schemeClr val="accent2"/>
                </a:solidFill>
                <a:latin typeface="Times New Roman"/>
                <a:cs typeface="Times New Roman"/>
              </a:rPr>
              <a:t>33</a:t>
            </a:r>
            <a:r>
              <a:rPr lang="ru-RU" sz="1600" b="1" kern="0" dirty="0">
                <a:solidFill>
                  <a:schemeClr val="accent2"/>
                </a:solidFill>
                <a:latin typeface="Times New Roman"/>
                <a:cs typeface="Times New Roman"/>
              </a:rPr>
              <a:t>0 кВ</a:t>
            </a:r>
          </a:p>
        </p:txBody>
      </p:sp>
      <p:sp>
        <p:nvSpPr>
          <p:cNvPr id="15" name="Rectangle 1"/>
          <p:cNvSpPr>
            <a:spLocks noChangeArrowheads="1"/>
          </p:cNvSpPr>
          <p:nvPr/>
        </p:nvSpPr>
        <p:spPr bwMode="auto">
          <a:xfrm>
            <a:off x="2477782" y="2361447"/>
            <a:ext cx="1765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417606" y="642043"/>
            <a:ext cx="9187329"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a:solidFill>
                  <a:schemeClr val="accent2"/>
                </a:solidFill>
                <a:latin typeface="Times New Roman"/>
                <a:cs typeface="Times New Roman"/>
              </a:rPr>
              <a:t>Промежуточные опоры</a:t>
            </a:r>
          </a:p>
        </p:txBody>
      </p:sp>
      <p:sp>
        <p:nvSpPr>
          <p:cNvPr id="10"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2"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13" name="Picture 3" descr="D:\ОпорыДляСайта\330-500кв\2СПБ330-5ВФ\2СПБ330-5ВФ.jpg"/>
          <p:cNvPicPr>
            <a:picLocks noChangeAspect="1" noChangeArrowheads="1"/>
          </p:cNvPicPr>
          <p:nvPr/>
        </p:nvPicPr>
        <p:blipFill>
          <a:blip r:embed="rId4" cstate="print"/>
          <a:srcRect l="6308" t="11864" r="11325" b="7478"/>
          <a:stretch>
            <a:fillRect/>
          </a:stretch>
        </p:blipFill>
        <p:spPr bwMode="auto">
          <a:xfrm>
            <a:off x="6781128" y="1553671"/>
            <a:ext cx="2144389" cy="2799844"/>
          </a:xfrm>
          <a:prstGeom prst="rect">
            <a:avLst/>
          </a:prstGeom>
          <a:noFill/>
        </p:spPr>
      </p:pic>
    </p:spTree>
    <p:extLst>
      <p:ext uri="{BB962C8B-B14F-4D97-AF65-F5344CB8AC3E}">
        <p14:creationId xmlns:p14="http://schemas.microsoft.com/office/powerpoint/2010/main" val="622992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ОпорыДляСайта\330-500кв\2СПБ500-3В\2СПБ500-3В.jpg"/>
          <p:cNvPicPr>
            <a:picLocks noChangeAspect="1" noChangeArrowheads="1"/>
          </p:cNvPicPr>
          <p:nvPr/>
        </p:nvPicPr>
        <p:blipFill>
          <a:blip r:embed="rId3" cstate="print"/>
          <a:stretch>
            <a:fillRect/>
          </a:stretch>
        </p:blipFill>
        <p:spPr bwMode="auto">
          <a:xfrm>
            <a:off x="2856488" y="1024689"/>
            <a:ext cx="2039681" cy="3671427"/>
          </a:xfrm>
          <a:prstGeom prst="rect">
            <a:avLst/>
          </a:prstGeom>
          <a:noFill/>
        </p:spPr>
      </p:pic>
      <p:graphicFrame>
        <p:nvGraphicFramePr>
          <p:cNvPr id="8" name="Таблица 7"/>
          <p:cNvGraphicFramePr>
            <a:graphicFrameLocks noGrp="1"/>
          </p:cNvGraphicFramePr>
          <p:nvPr>
            <p:extLst>
              <p:ext uri="{D42A27DB-BD31-4B8C-83A1-F6EECF244321}">
                <p14:modId xmlns:p14="http://schemas.microsoft.com/office/powerpoint/2010/main" val="2245247516"/>
              </p:ext>
            </p:extLst>
          </p:nvPr>
        </p:nvGraphicFramePr>
        <p:xfrm>
          <a:off x="314153" y="1039894"/>
          <a:ext cx="9463435" cy="5327920"/>
        </p:xfrm>
        <a:graphic>
          <a:graphicData uri="http://schemas.openxmlformats.org/drawingml/2006/table">
            <a:tbl>
              <a:tblPr firstRow="1" firstCol="1" bandRow="1">
                <a:tableStyleId>{BC89EF96-8CEA-46FF-86C4-4CE0E7609802}</a:tableStyleId>
              </a:tblPr>
              <a:tblGrid>
                <a:gridCol w="1972167">
                  <a:extLst>
                    <a:ext uri="{9D8B030D-6E8A-4147-A177-3AD203B41FA5}">
                      <a16:colId xmlns:a16="http://schemas.microsoft.com/office/drawing/2014/main" val="20000"/>
                    </a:ext>
                  </a:extLst>
                </a:gridCol>
                <a:gridCol w="3354802">
                  <a:extLst>
                    <a:ext uri="{9D8B030D-6E8A-4147-A177-3AD203B41FA5}">
                      <a16:colId xmlns:a16="http://schemas.microsoft.com/office/drawing/2014/main" val="20001"/>
                    </a:ext>
                  </a:extLst>
                </a:gridCol>
                <a:gridCol w="4136466">
                  <a:extLst>
                    <a:ext uri="{9D8B030D-6E8A-4147-A177-3AD203B41FA5}">
                      <a16:colId xmlns:a16="http://schemas.microsoft.com/office/drawing/2014/main" val="20002"/>
                    </a:ext>
                  </a:extLst>
                </a:gridCol>
              </a:tblGrid>
              <a:tr h="316637">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00" b="1" dirty="0">
                          <a:effectLst/>
                        </a:rPr>
                        <a:t>2СПБ500-3В</a:t>
                      </a:r>
                      <a:endParaRPr lang="ru-RU" sz="100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00" b="1">
                          <a:effectLst/>
                        </a:rPr>
                        <a:t>2СПБ500-5В</a:t>
                      </a:r>
                      <a:endParaRPr lang="ru-RU" sz="100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315322">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1400"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1400"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3414">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2 (500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2 (500 Па)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0133">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3 (20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3 (20 мм)</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4733">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3 </a:t>
                      </a:r>
                      <a:r>
                        <a:rPr lang="ru-RU" sz="1100" b="0" dirty="0" err="1">
                          <a:effectLst/>
                        </a:rPr>
                        <a:t>х</a:t>
                      </a:r>
                      <a:r>
                        <a:rPr lang="ru-RU" sz="1100" b="0" dirty="0">
                          <a:effectLst/>
                        </a:rPr>
                        <a:t> АС300/66</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a:effectLst/>
                          <a:latin typeface="+mn-lt"/>
                          <a:ea typeface="Calibri"/>
                          <a:cs typeface="Times New Roman" panose="02020603050405020304" pitchFamily="18" charset="0"/>
                        </a:rPr>
                        <a:t>АС300/66</a:t>
                      </a:r>
                      <a:r>
                        <a:rPr lang="ru-RU" sz="1100" b="0" baseline="0">
                          <a:effectLst/>
                          <a:latin typeface="+mn-lt"/>
                          <a:ea typeface="Calibri"/>
                          <a:cs typeface="Times New Roman" panose="02020603050405020304" pitchFamily="18" charset="0"/>
                        </a:rPr>
                        <a:t> или АСк2у300/66</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1667">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АС 70/72</a:t>
                      </a: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a:solidFill>
                            <a:schemeClr val="tx1"/>
                          </a:solidFill>
                          <a:effectLst/>
                          <a:latin typeface="+mn-lt"/>
                          <a:ea typeface="Calibri"/>
                          <a:cs typeface="Times New Roman" panose="02020603050405020304" pitchFamily="18" charset="0"/>
                        </a:rPr>
                        <a:t>11,0-Г(МЗ)-В-ОЖ-МК-Н-Р</a:t>
                      </a:r>
                      <a:endParaRPr lang="ru-RU" sz="1100" b="0" kern="1200" dirty="0">
                        <a:solidFill>
                          <a:schemeClr val="tx1"/>
                        </a:solidFill>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0200">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2хСКС260.65-12 (14,34)</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2хСКС260.65 + 2хСЦС100.80</a:t>
                      </a:r>
                      <a:r>
                        <a:rPr lang="ru-RU" sz="1100" b="0" baseline="0" dirty="0">
                          <a:effectLst/>
                          <a:latin typeface="+mn-lt"/>
                          <a:ea typeface="Calibri"/>
                          <a:cs typeface="Times New Roman" panose="02020603050405020304" pitchFamily="18" charset="0"/>
                        </a:rPr>
                        <a:t> </a:t>
                      </a:r>
                      <a:r>
                        <a:rPr lang="ru-RU" sz="1100" b="0" dirty="0">
                          <a:effectLst/>
                          <a:latin typeface="+mn-lt"/>
                          <a:ea typeface="Calibri"/>
                          <a:cs typeface="Times New Roman" panose="02020603050405020304" pitchFamily="18" charset="0"/>
                        </a:rPr>
                        <a:t>(</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26,6)</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13267">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5110</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4733">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проекта</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18.009</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17.008 – т.12</a:t>
                      </a:r>
                    </a:p>
                  </a:txBody>
                  <a:tcPr marL="75600" marR="756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Прямоугольник 10"/>
          <p:cNvSpPr/>
          <p:nvPr/>
        </p:nvSpPr>
        <p:spPr>
          <a:xfrm>
            <a:off x="1105223" y="0"/>
            <a:ext cx="8800778" cy="327178"/>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r">
              <a:spcBef>
                <a:spcPts val="526"/>
              </a:spcBef>
            </a:pPr>
            <a:r>
              <a:rPr lang="ru-RU" sz="1600" b="1" kern="0" dirty="0">
                <a:solidFill>
                  <a:schemeClr val="accent2"/>
                </a:solidFill>
                <a:latin typeface="Times New Roman"/>
                <a:cs typeface="Times New Roman"/>
              </a:rPr>
              <a:t>Современные опоры  500 кВ</a:t>
            </a:r>
          </a:p>
        </p:txBody>
      </p:sp>
      <p:sp>
        <p:nvSpPr>
          <p:cNvPr id="12" name="Rectangle 1"/>
          <p:cNvSpPr>
            <a:spLocks noChangeArrowheads="1"/>
          </p:cNvSpPr>
          <p:nvPr/>
        </p:nvSpPr>
        <p:spPr bwMode="auto">
          <a:xfrm>
            <a:off x="2489687" y="3714780"/>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5" name="Прямоугольник 14"/>
          <p:cNvSpPr/>
          <p:nvPr/>
        </p:nvSpPr>
        <p:spPr>
          <a:xfrm>
            <a:off x="417606" y="642043"/>
            <a:ext cx="9187329"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a:solidFill>
                  <a:schemeClr val="accent2"/>
                </a:solidFill>
                <a:latin typeface="Times New Roman"/>
                <a:cs typeface="Times New Roman"/>
              </a:rPr>
              <a:t>Одноцепные промежуточные опоры</a:t>
            </a:r>
          </a:p>
        </p:txBody>
      </p:sp>
      <p:sp>
        <p:nvSpPr>
          <p:cNvPr id="16"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9"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6147" name="Picture 3" descr="D:\ОпорыДляСайта\330-500кв\2СПБ500-5ВФ\2СПБ500-5ВФ.jpg"/>
          <p:cNvPicPr>
            <a:picLocks noChangeAspect="1" noChangeArrowheads="1"/>
          </p:cNvPicPr>
          <p:nvPr/>
        </p:nvPicPr>
        <p:blipFill>
          <a:blip r:embed="rId4" cstate="print"/>
          <a:srcRect t="8465" b="8656"/>
          <a:stretch>
            <a:fillRect/>
          </a:stretch>
        </p:blipFill>
        <p:spPr bwMode="auto">
          <a:xfrm>
            <a:off x="6684117" y="1391771"/>
            <a:ext cx="1951038" cy="3234018"/>
          </a:xfrm>
          <a:prstGeom prst="rect">
            <a:avLst/>
          </a:prstGeom>
          <a:noFill/>
        </p:spPr>
      </p:pic>
    </p:spTree>
    <p:extLst>
      <p:ext uri="{BB962C8B-B14F-4D97-AF65-F5344CB8AC3E}">
        <p14:creationId xmlns:p14="http://schemas.microsoft.com/office/powerpoint/2010/main" val="622992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stretch>
            <a:fillRect/>
          </a:stretch>
        </p:blipFill>
        <p:spPr bwMode="auto">
          <a:xfrm>
            <a:off x="1135599" y="1048933"/>
            <a:ext cx="1901431" cy="2850755"/>
          </a:xfrm>
          <a:prstGeom prst="rect">
            <a:avLst/>
          </a:prstGeom>
          <a:noFill/>
          <a:ln w="9525">
            <a:noFill/>
            <a:miter lim="800000"/>
            <a:headEnd/>
            <a:tailEnd/>
          </a:ln>
        </p:spPr>
      </p:pic>
      <p:sp>
        <p:nvSpPr>
          <p:cNvPr id="18"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1"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12" name="Picture 7"/>
          <p:cNvPicPr>
            <a:picLocks noChangeAspect="1" noChangeArrowheads="1"/>
          </p:cNvPicPr>
          <p:nvPr/>
        </p:nvPicPr>
        <p:blipFill>
          <a:blip r:embed="rId4" cstate="print"/>
          <a:stretch>
            <a:fillRect/>
          </a:stretch>
        </p:blipFill>
        <p:spPr bwMode="auto">
          <a:xfrm>
            <a:off x="6778279" y="1048933"/>
            <a:ext cx="1877987" cy="2815607"/>
          </a:xfrm>
          <a:prstGeom prst="rect">
            <a:avLst/>
          </a:prstGeom>
          <a:noFill/>
          <a:ln w="9525">
            <a:noFill/>
            <a:miter lim="800000"/>
            <a:headEnd/>
            <a:tailEnd/>
          </a:ln>
        </p:spPr>
      </p:pic>
      <p:sp>
        <p:nvSpPr>
          <p:cNvPr id="13" name="Rectangle 1"/>
          <p:cNvSpPr>
            <a:spLocks noChangeArrowheads="1"/>
          </p:cNvSpPr>
          <p:nvPr/>
        </p:nvSpPr>
        <p:spPr bwMode="auto">
          <a:xfrm>
            <a:off x="444147" y="586355"/>
            <a:ext cx="905977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57200" algn="ctr" defTabSz="914400" rtl="0" eaLnBrk="0" fontAlgn="base" latinLnBrk="0" hangingPunct="0">
              <a:spcBef>
                <a:spcPts val="600"/>
              </a:spcBef>
              <a:spcAft>
                <a:spcPts val="0"/>
              </a:spcAft>
              <a:buClrTx/>
              <a:buSzTx/>
              <a:buFontTx/>
              <a:buNone/>
              <a:tabLst/>
            </a:pPr>
            <a:r>
              <a:rPr lang="ru-RU" sz="1600" b="1" u="sng" dirty="0">
                <a:latin typeface="Times New Roman" pitchFamily="18" charset="0"/>
                <a:cs typeface="Times New Roman" pitchFamily="18" charset="0"/>
              </a:rPr>
              <a:t>Унифицированные железобетонные фундаменты</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9" name="Picture 7"/>
          <p:cNvPicPr>
            <a:picLocks noChangeAspect="1" noChangeArrowheads="1"/>
          </p:cNvPicPr>
          <p:nvPr/>
        </p:nvPicPr>
        <p:blipFill>
          <a:blip r:embed="rId5" cstate="print"/>
          <a:stretch>
            <a:fillRect/>
          </a:stretch>
        </p:blipFill>
        <p:spPr bwMode="auto">
          <a:xfrm>
            <a:off x="4021302" y="1048934"/>
            <a:ext cx="1901431" cy="2850756"/>
          </a:xfrm>
          <a:prstGeom prst="rect">
            <a:avLst/>
          </a:prstGeom>
          <a:noFill/>
          <a:ln w="9525">
            <a:noFill/>
            <a:miter lim="800000"/>
            <a:headEnd/>
            <a:tailEnd/>
          </a:ln>
        </p:spPr>
      </p:pic>
      <p:graphicFrame>
        <p:nvGraphicFramePr>
          <p:cNvPr id="14" name="Таблица 13"/>
          <p:cNvGraphicFramePr>
            <a:graphicFrameLocks noGrp="1"/>
          </p:cNvGraphicFramePr>
          <p:nvPr/>
        </p:nvGraphicFramePr>
        <p:xfrm>
          <a:off x="1517514" y="3952355"/>
          <a:ext cx="6712086" cy="2370624"/>
        </p:xfrm>
        <a:graphic>
          <a:graphicData uri="http://schemas.openxmlformats.org/drawingml/2006/table">
            <a:tbl>
              <a:tblPr/>
              <a:tblGrid>
                <a:gridCol w="1118681">
                  <a:extLst>
                    <a:ext uri="{9D8B030D-6E8A-4147-A177-3AD203B41FA5}">
                      <a16:colId xmlns:a16="http://schemas.microsoft.com/office/drawing/2014/main" val="20000"/>
                    </a:ext>
                  </a:extLst>
                </a:gridCol>
                <a:gridCol w="1118681">
                  <a:extLst>
                    <a:ext uri="{9D8B030D-6E8A-4147-A177-3AD203B41FA5}">
                      <a16:colId xmlns:a16="http://schemas.microsoft.com/office/drawing/2014/main" val="20001"/>
                    </a:ext>
                  </a:extLst>
                </a:gridCol>
                <a:gridCol w="1118681">
                  <a:extLst>
                    <a:ext uri="{9D8B030D-6E8A-4147-A177-3AD203B41FA5}">
                      <a16:colId xmlns:a16="http://schemas.microsoft.com/office/drawing/2014/main" val="20002"/>
                    </a:ext>
                  </a:extLst>
                </a:gridCol>
                <a:gridCol w="1118681">
                  <a:extLst>
                    <a:ext uri="{9D8B030D-6E8A-4147-A177-3AD203B41FA5}">
                      <a16:colId xmlns:a16="http://schemas.microsoft.com/office/drawing/2014/main" val="20003"/>
                    </a:ext>
                  </a:extLst>
                </a:gridCol>
                <a:gridCol w="1118681">
                  <a:extLst>
                    <a:ext uri="{9D8B030D-6E8A-4147-A177-3AD203B41FA5}">
                      <a16:colId xmlns:a16="http://schemas.microsoft.com/office/drawing/2014/main" val="20004"/>
                    </a:ext>
                  </a:extLst>
                </a:gridCol>
                <a:gridCol w="1118681">
                  <a:extLst>
                    <a:ext uri="{9D8B030D-6E8A-4147-A177-3AD203B41FA5}">
                      <a16:colId xmlns:a16="http://schemas.microsoft.com/office/drawing/2014/main" val="20005"/>
                    </a:ext>
                  </a:extLst>
                </a:gridCol>
              </a:tblGrid>
              <a:tr h="283280">
                <a:tc>
                  <a:txBody>
                    <a:bodyPr/>
                    <a:lstStyle/>
                    <a:p>
                      <a:pPr algn="l"/>
                      <a:r>
                        <a:rPr lang="ru-RU" sz="600" b="1" dirty="0"/>
                        <a:t>Марка фундамента</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b="1" dirty="0"/>
                        <a:t>Марка ригеля</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b="1"/>
                        <a:t>Длина фундаментной</a:t>
                      </a:r>
                      <a:br>
                        <a:rPr lang="ru-RU" sz="600" b="1"/>
                      </a:br>
                      <a:r>
                        <a:rPr lang="ru-RU" sz="600" b="1"/>
                        <a:t>секции L1, мм</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b="1"/>
                        <a:t>Глубина погружения</a:t>
                      </a:r>
                      <a:br>
                        <a:rPr lang="ru-RU" sz="600" b="1"/>
                      </a:br>
                      <a:r>
                        <a:rPr lang="en-US" sz="600" b="1"/>
                        <a:t>L2, </a:t>
                      </a:r>
                      <a:r>
                        <a:rPr lang="ru-RU" sz="600" b="1"/>
                        <a:t>мм</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b="1"/>
                        <a:t>Диаметр верхнего</a:t>
                      </a:r>
                      <a:br>
                        <a:rPr lang="ru-RU" sz="600" b="1"/>
                      </a:br>
                      <a:r>
                        <a:rPr lang="ru-RU" sz="600" b="1"/>
                        <a:t>фланца D, мм</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b="1"/>
                        <a:t>Масса</a:t>
                      </a:r>
                      <a:br>
                        <a:rPr lang="ru-RU" sz="600" b="1"/>
                      </a:br>
                      <a:r>
                        <a:rPr lang="ru-RU" sz="600" b="1"/>
                        <a:t>фундамента, т</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9096">
                <a:tc>
                  <a:txBody>
                    <a:bodyPr/>
                    <a:lstStyle/>
                    <a:p>
                      <a:pPr algn="l"/>
                      <a:r>
                        <a:rPr lang="ru-RU" sz="600"/>
                        <a:t>СЦФ50.80.1-1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нет</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5000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4500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800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3,01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9096">
                <a:tc>
                  <a:txBody>
                    <a:bodyPr/>
                    <a:lstStyle/>
                    <a:p>
                      <a:pPr algn="l"/>
                      <a:r>
                        <a:rPr lang="ru-RU" sz="600"/>
                        <a:t>СЦФ67.80.1-1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нет</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6670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6170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800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3,92</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9096">
                <a:tc>
                  <a:txBody>
                    <a:bodyPr/>
                    <a:lstStyle/>
                    <a:p>
                      <a:pPr algn="l"/>
                      <a:r>
                        <a:rPr lang="ru-RU" sz="600"/>
                        <a:t>СЦФ50.80.2-1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нет</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5000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4200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650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2,89</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9096">
                <a:tc>
                  <a:txBody>
                    <a:bodyPr/>
                    <a:lstStyle/>
                    <a:p>
                      <a:pPr algn="l"/>
                      <a:r>
                        <a:rPr lang="ru-RU" sz="600"/>
                        <a:t>СЦФ67.80.2-1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нет</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6670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5870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650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3,57</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49096">
                <a:tc>
                  <a:txBody>
                    <a:bodyPr/>
                    <a:lstStyle/>
                    <a:p>
                      <a:pPr algn="l"/>
                      <a:r>
                        <a:rPr lang="ru-RU" sz="600"/>
                        <a:t>СЦФ50.80.1-1-АР6-1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АР6-1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5000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4500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800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3,01 + 0,76</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49096">
                <a:tc>
                  <a:txBody>
                    <a:bodyPr/>
                    <a:lstStyle/>
                    <a:p>
                      <a:pPr algn="l"/>
                      <a:r>
                        <a:rPr lang="ru-RU" sz="600"/>
                        <a:t>СЦФ50.80.1-1-АР8</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АР8</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5000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4500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800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3,01 + 2,6</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9096">
                <a:tc>
                  <a:txBody>
                    <a:bodyPr/>
                    <a:lstStyle/>
                    <a:p>
                      <a:pPr algn="l"/>
                      <a:r>
                        <a:rPr lang="ru-RU" sz="600"/>
                        <a:t>СЦФ67.80.1-1-АР6-1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АР6-1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6670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6170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800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3,92 + 0,76</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49096">
                <a:tc>
                  <a:txBody>
                    <a:bodyPr/>
                    <a:lstStyle/>
                    <a:p>
                      <a:pPr algn="l"/>
                      <a:r>
                        <a:rPr lang="ru-RU" sz="600"/>
                        <a:t>СЦФ67.80.1-1-АР8</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АР8</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6670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6170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800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3,92 + 2,6</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49096">
                <a:tc>
                  <a:txBody>
                    <a:bodyPr/>
                    <a:lstStyle/>
                    <a:p>
                      <a:pPr algn="l"/>
                      <a:r>
                        <a:rPr lang="ru-RU" sz="600"/>
                        <a:t>СЦФ50.80.2-1-АР6-1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АР6-1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5000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4200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650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2,89 + 0,76</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49096">
                <a:tc>
                  <a:txBody>
                    <a:bodyPr/>
                    <a:lstStyle/>
                    <a:p>
                      <a:pPr algn="l"/>
                      <a:r>
                        <a:rPr lang="ru-RU" sz="600"/>
                        <a:t>СЦФ50.80.2-1-АР8</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АР8</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5000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4200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650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2,89 + 2,6</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49096">
                <a:tc>
                  <a:txBody>
                    <a:bodyPr/>
                    <a:lstStyle/>
                    <a:p>
                      <a:pPr algn="l"/>
                      <a:r>
                        <a:rPr lang="ru-RU" sz="600"/>
                        <a:t>СЦФ67.80.2-1-АР6-1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АР6-1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6670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5870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650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3,57 + 0,76</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49096">
                <a:tc>
                  <a:txBody>
                    <a:bodyPr/>
                    <a:lstStyle/>
                    <a:p>
                      <a:pPr algn="l"/>
                      <a:r>
                        <a:rPr lang="ru-RU" sz="600"/>
                        <a:t>СЦФ67.80.2-1-АР8</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АР8</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6670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5870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650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3,57 + 2,6</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49096">
                <a:tc>
                  <a:txBody>
                    <a:bodyPr/>
                    <a:lstStyle/>
                    <a:p>
                      <a:pPr algn="l"/>
                      <a:r>
                        <a:rPr lang="ru-RU" sz="600"/>
                        <a:t>СЦФ100.80.1-1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нет</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10000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9500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800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5,88</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49096">
                <a:tc>
                  <a:txBody>
                    <a:bodyPr/>
                    <a:lstStyle/>
                    <a:p>
                      <a:pPr algn="l"/>
                      <a:r>
                        <a:rPr lang="ru-RU" sz="600"/>
                        <a:t>СЦФ100.80.2-1</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нет</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10000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9200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a:t>650</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600" dirty="0"/>
                        <a:t>5,52</a:t>
                      </a:r>
                    </a:p>
                  </a:txBody>
                  <a:tcPr marL="31225" marR="31225" marT="15612" marB="156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622992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a:spLocks noChangeArrowheads="1"/>
          </p:cNvSpPr>
          <p:nvPr/>
        </p:nvSpPr>
        <p:spPr bwMode="auto">
          <a:xfrm>
            <a:off x="280988" y="936625"/>
            <a:ext cx="4624387" cy="5343525"/>
          </a:xfrm>
          <a:prstGeom prst="rect">
            <a:avLst/>
          </a:prstGeom>
          <a:noFill/>
          <a:ln w="9525">
            <a:noFill/>
            <a:miter lim="800000"/>
            <a:headEnd/>
            <a:tailEnd/>
          </a:ln>
        </p:spPr>
        <p:txBody>
          <a:bodyPr lIns="95782" tIns="47891" rIns="95782" bIns="47891">
            <a:spAutoFit/>
          </a:bodyPr>
          <a:lstStyle/>
          <a:p>
            <a:pPr algn="just">
              <a:defRPr/>
            </a:pPr>
            <a:r>
              <a:rPr lang="ru-RU" sz="1100" i="1" dirty="0">
                <a:latin typeface="+mn-lt"/>
                <a:cs typeface="+mn-cs"/>
              </a:rPr>
              <a:t>     ООО «ПО «</a:t>
            </a:r>
            <a:r>
              <a:rPr lang="ru-RU" sz="1100" b="1" i="1" dirty="0">
                <a:latin typeface="+mn-lt"/>
                <a:cs typeface="+mn-cs"/>
              </a:rPr>
              <a:t>Энергожелезобетонинвест</a:t>
            </a:r>
            <a:r>
              <a:rPr lang="ru-RU" sz="1100" i="1" dirty="0">
                <a:latin typeface="+mn-lt"/>
                <a:cs typeface="+mn-cs"/>
              </a:rPr>
              <a:t>» (ЭЖБИ) - компания, объединяющая производственные предприятия на территории Российской Федерации, которые производят основную номенклатуру железобетонных изделий для объектов энергетики и гражданского строительства. </a:t>
            </a:r>
          </a:p>
          <a:p>
            <a:pPr algn="just">
              <a:defRPr/>
            </a:pPr>
            <a:r>
              <a:rPr lang="ru-RU" sz="1100" i="1" dirty="0">
                <a:latin typeface="+mn-lt"/>
                <a:cs typeface="+mn-cs"/>
              </a:rPr>
              <a:t> </a:t>
            </a:r>
          </a:p>
          <a:p>
            <a:pPr algn="just">
              <a:defRPr/>
            </a:pPr>
            <a:r>
              <a:rPr lang="ru-RU" sz="1100" i="1" dirty="0">
                <a:latin typeface="+mn-lt"/>
                <a:cs typeface="+mn-cs"/>
              </a:rPr>
              <a:t>В состав ЭЖБИ входят крупнейшие заводы России:</a:t>
            </a:r>
          </a:p>
          <a:p>
            <a:pPr indent="266700" algn="just">
              <a:buFont typeface="Arial" pitchFamily="34" charset="0"/>
              <a:buChar char="•"/>
              <a:defRPr/>
            </a:pPr>
            <a:r>
              <a:rPr lang="ru-RU" sz="1100" i="1" dirty="0">
                <a:latin typeface="+mn-lt"/>
                <a:cs typeface="+mn-cs"/>
              </a:rPr>
              <a:t>ООО «</a:t>
            </a:r>
            <a:r>
              <a:rPr lang="ru-RU" sz="1100" b="1" i="1" dirty="0">
                <a:latin typeface="+mn-lt"/>
                <a:cs typeface="+mn-cs"/>
              </a:rPr>
              <a:t>Рыбинскэнергожелезобетон</a:t>
            </a:r>
            <a:r>
              <a:rPr lang="ru-RU" sz="1100" i="1" dirty="0">
                <a:latin typeface="+mn-lt"/>
                <a:cs typeface="+mn-cs"/>
              </a:rPr>
              <a:t>»</a:t>
            </a:r>
          </a:p>
          <a:p>
            <a:pPr indent="266700" algn="just">
              <a:defRPr/>
            </a:pPr>
            <a:r>
              <a:rPr lang="ru-RU" sz="1100" i="1" dirty="0">
                <a:latin typeface="+mn-lt"/>
                <a:cs typeface="+mn-cs"/>
              </a:rPr>
              <a:t>в пос. Каменики Рыбинского района (ООО «РЭЖБ»);</a:t>
            </a:r>
          </a:p>
          <a:p>
            <a:pPr indent="266700" algn="just">
              <a:buFont typeface="Arial" pitchFamily="34" charset="0"/>
              <a:buChar char="•"/>
              <a:defRPr/>
            </a:pPr>
            <a:r>
              <a:rPr lang="ru-RU" sz="1100" i="1" dirty="0">
                <a:latin typeface="+mn-lt"/>
                <a:cs typeface="+mn-cs"/>
              </a:rPr>
              <a:t>ООО «</a:t>
            </a:r>
            <a:r>
              <a:rPr lang="ru-RU" sz="1100" b="1" i="1" dirty="0">
                <a:latin typeface="+mn-lt"/>
                <a:cs typeface="+mn-cs"/>
              </a:rPr>
              <a:t>Волгоградский завод строительных материалов</a:t>
            </a:r>
            <a:r>
              <a:rPr lang="ru-RU" sz="1100" i="1" dirty="0">
                <a:latin typeface="+mn-lt"/>
                <a:cs typeface="+mn-cs"/>
              </a:rPr>
              <a:t>»</a:t>
            </a:r>
          </a:p>
          <a:p>
            <a:pPr indent="266700" algn="just">
              <a:defRPr/>
            </a:pPr>
            <a:r>
              <a:rPr lang="ru-RU" sz="1100" i="1" dirty="0">
                <a:latin typeface="+mn-lt"/>
                <a:cs typeface="+mn-cs"/>
              </a:rPr>
              <a:t>в Волгограде </a:t>
            </a:r>
            <a:r>
              <a:rPr lang="ru-RU" sz="1100" i="1" dirty="0">
                <a:cs typeface="+mn-cs"/>
              </a:rPr>
              <a:t>(ООО «ВЗСМ»);</a:t>
            </a:r>
            <a:endParaRPr lang="ru-RU" sz="1100" i="1" dirty="0">
              <a:latin typeface="+mn-lt"/>
              <a:cs typeface="+mn-cs"/>
            </a:endParaRPr>
          </a:p>
          <a:p>
            <a:pPr indent="266700" algn="just">
              <a:buFont typeface="Arial" pitchFamily="34" charset="0"/>
              <a:buChar char="•"/>
              <a:defRPr/>
            </a:pPr>
            <a:r>
              <a:rPr lang="ru-RU" sz="1100" i="1" dirty="0">
                <a:latin typeface="+mn-lt"/>
                <a:cs typeface="+mn-cs"/>
              </a:rPr>
              <a:t>ООО «</a:t>
            </a:r>
            <a:r>
              <a:rPr lang="ru-RU" sz="1100" b="1" i="1" dirty="0" err="1">
                <a:latin typeface="+mn-lt"/>
                <a:cs typeface="+mn-cs"/>
              </a:rPr>
              <a:t>Северо-Кавказский</a:t>
            </a:r>
            <a:r>
              <a:rPr lang="ru-RU" sz="1100" b="1" i="1" dirty="0">
                <a:latin typeface="+mn-lt"/>
                <a:cs typeface="+mn-cs"/>
              </a:rPr>
              <a:t> комбинат промышленных </a:t>
            </a:r>
          </a:p>
          <a:p>
            <a:pPr indent="266700" algn="just">
              <a:defRPr/>
            </a:pPr>
            <a:r>
              <a:rPr lang="ru-RU" sz="1100" b="1" i="1" dirty="0">
                <a:latin typeface="+mn-lt"/>
                <a:cs typeface="+mn-cs"/>
              </a:rPr>
              <a:t>предприятий»</a:t>
            </a:r>
            <a:r>
              <a:rPr lang="ru-RU" sz="1100" i="1" dirty="0">
                <a:latin typeface="+mn-lt"/>
                <a:cs typeface="+mn-cs"/>
              </a:rPr>
              <a:t>  в г. Гулькевичи </a:t>
            </a:r>
            <a:r>
              <a:rPr lang="ru-RU" sz="1100" i="1" dirty="0">
                <a:cs typeface="+mn-cs"/>
              </a:rPr>
              <a:t>(ООО «СККПП»)</a:t>
            </a:r>
            <a:r>
              <a:rPr lang="ru-RU" sz="1100" i="1" dirty="0">
                <a:latin typeface="+mn-lt"/>
                <a:cs typeface="+mn-cs"/>
              </a:rPr>
              <a:t>.</a:t>
            </a:r>
          </a:p>
          <a:p>
            <a:pPr algn="just">
              <a:defRPr/>
            </a:pPr>
            <a:endParaRPr lang="ru-RU" sz="1100" i="1" dirty="0">
              <a:latin typeface="+mn-lt"/>
              <a:cs typeface="+mn-cs"/>
            </a:endParaRPr>
          </a:p>
          <a:p>
            <a:pPr algn="just">
              <a:defRPr/>
            </a:pPr>
            <a:r>
              <a:rPr lang="ru-RU" sz="1100" i="1" dirty="0">
                <a:latin typeface="+mn-lt"/>
                <a:cs typeface="+mn-cs"/>
              </a:rPr>
              <a:t>     Предлагаемые к поставке материалы сертифицированы в соответствии с требованиями действующего законодательства РФ, а так же аттестованы в ПАО «ФСК ЕЭС» и ПАО «Россети» и рекомендованы к применению.</a:t>
            </a:r>
          </a:p>
          <a:p>
            <a:pPr algn="just">
              <a:defRPr/>
            </a:pPr>
            <a:r>
              <a:rPr lang="ru-RU" sz="1100" i="1" dirty="0">
                <a:latin typeface="+mn-lt"/>
                <a:cs typeface="+mn-cs"/>
              </a:rPr>
              <a:t> </a:t>
            </a:r>
          </a:p>
          <a:p>
            <a:pPr algn="just">
              <a:defRPr/>
            </a:pPr>
            <a:r>
              <a:rPr lang="ru-RU" sz="1100" i="1" dirty="0">
                <a:latin typeface="+mn-lt"/>
                <a:cs typeface="+mn-cs"/>
              </a:rPr>
              <a:t>     С 2014 года в состав компании входит </a:t>
            </a:r>
            <a:r>
              <a:rPr lang="ru-RU" sz="1100" b="1" i="1" dirty="0">
                <a:latin typeface="+mn-lt"/>
                <a:cs typeface="+mn-cs"/>
              </a:rPr>
              <a:t>Научно-исследовательская лаборатория конструкций электросетевого строительства </a:t>
            </a:r>
            <a:r>
              <a:rPr lang="ru-RU" sz="1100" i="1" dirty="0">
                <a:latin typeface="+mn-lt"/>
                <a:cs typeface="+mn-cs"/>
              </a:rPr>
              <a:t>(НИЛКЭС), специалисты которой на базе опыта разработки унифицированных опор и фундаментов для ВЛ 35-750 кВ в институте «Севзапэнергосетьпроект», ведут разработки новых унифицированных конструкций и конкретных технических решений в рамках конкретных проектов.</a:t>
            </a:r>
          </a:p>
          <a:p>
            <a:pPr algn="just">
              <a:defRPr/>
            </a:pPr>
            <a:r>
              <a:rPr lang="ru-RU" sz="1100" i="1" dirty="0">
                <a:latin typeface="+mn-lt"/>
                <a:cs typeface="+mn-cs"/>
              </a:rPr>
              <a:t> </a:t>
            </a:r>
          </a:p>
          <a:p>
            <a:pPr algn="just">
              <a:defRPr/>
            </a:pPr>
            <a:r>
              <a:rPr lang="ru-RU" sz="1100" i="1" dirty="0">
                <a:latin typeface="+mn-lt"/>
                <a:cs typeface="+mn-cs"/>
              </a:rPr>
              <a:t>      С информацией о предлагаемой компанией продукции и новых разработках можно ознакомиться на сайтах указанных предприятий и на сайте НИЛКЭС:  </a:t>
            </a:r>
            <a:r>
              <a:rPr lang="en-US" sz="1400" b="1" i="1" dirty="0">
                <a:solidFill>
                  <a:srgbClr val="0070C0"/>
                </a:solidFill>
                <a:latin typeface="+mn-lt"/>
                <a:cs typeface="+mn-cs"/>
              </a:rPr>
              <a:t>www.</a:t>
            </a:r>
            <a:r>
              <a:rPr lang="ru-RU" sz="1400" b="1" i="1" dirty="0">
                <a:solidFill>
                  <a:srgbClr val="0070C0"/>
                </a:solidFill>
                <a:latin typeface="+mn-lt"/>
                <a:cs typeface="+mn-cs"/>
              </a:rPr>
              <a:t>нилкэс.рф</a:t>
            </a:r>
            <a:endParaRPr lang="ru-RU" sz="1100" b="1" i="1" dirty="0">
              <a:solidFill>
                <a:srgbClr val="0070C0"/>
              </a:solidFill>
              <a:latin typeface="+mn-lt"/>
              <a:cs typeface="+mn-cs"/>
            </a:endParaRPr>
          </a:p>
        </p:txBody>
      </p:sp>
      <p:sp>
        <p:nvSpPr>
          <p:cNvPr id="7" name="Прямоугольник 6"/>
          <p:cNvSpPr/>
          <p:nvPr/>
        </p:nvSpPr>
        <p:spPr>
          <a:xfrm>
            <a:off x="5199063" y="3727450"/>
            <a:ext cx="4419600" cy="2700338"/>
          </a:xfrm>
          <a:prstGeom prst="rect">
            <a:avLst/>
          </a:prstGeom>
        </p:spPr>
        <p:txBody>
          <a:bodyPr lIns="68415" tIns="34208" rIns="68415" bIns="34208">
            <a:spAutoFit/>
          </a:bodyPr>
          <a:lstStyle/>
          <a:p>
            <a:pPr algn="ctr">
              <a:defRPr/>
            </a:pPr>
            <a:r>
              <a:rPr lang="ru-RU" sz="1200" i="1" dirty="0">
                <a:latin typeface="+mn-lt"/>
                <a:cs typeface="+mn-cs"/>
              </a:rPr>
              <a:t>Контакты НИЛКЭС: </a:t>
            </a:r>
          </a:p>
          <a:p>
            <a:pPr algn="ctr">
              <a:defRPr/>
            </a:pPr>
            <a:r>
              <a:rPr lang="en-US" sz="1200" i="1" dirty="0">
                <a:latin typeface="+mn-lt"/>
                <a:cs typeface="+mn-cs"/>
              </a:rPr>
              <a:t>e-mail: </a:t>
            </a:r>
            <a:r>
              <a:rPr lang="en-US" sz="1200" i="1" dirty="0">
                <a:latin typeface="+mn-lt"/>
                <a:cs typeface="+mn-cs"/>
                <a:hlinkClick r:id="rId3"/>
              </a:rPr>
              <a:t>nilkes.spb@yandex.ru</a:t>
            </a:r>
            <a:endParaRPr lang="ru-RU" sz="1200" i="1" dirty="0">
              <a:latin typeface="+mn-lt"/>
              <a:cs typeface="+mn-cs"/>
            </a:endParaRPr>
          </a:p>
          <a:p>
            <a:pPr algn="ctr">
              <a:defRPr/>
            </a:pPr>
            <a:r>
              <a:rPr lang="en-US" sz="1200" i="1" dirty="0">
                <a:latin typeface="+mn-lt"/>
                <a:cs typeface="+mn-cs"/>
                <a:hlinkClick r:id="rId4"/>
              </a:rPr>
              <a:t>info@nilkes.ru</a:t>
            </a:r>
            <a:endParaRPr lang="en-US" sz="1200" i="1" dirty="0">
              <a:latin typeface="+mn-lt"/>
              <a:cs typeface="+mn-cs"/>
            </a:endParaRPr>
          </a:p>
          <a:p>
            <a:pPr algn="ctr">
              <a:spcBef>
                <a:spcPts val="600"/>
              </a:spcBef>
              <a:defRPr/>
            </a:pPr>
            <a:r>
              <a:rPr lang="ru-RU" sz="1200" i="1" dirty="0">
                <a:latin typeface="+mn-lt"/>
                <a:cs typeface="+mn-cs"/>
              </a:rPr>
              <a:t>Заместитель Генерального директора</a:t>
            </a:r>
          </a:p>
          <a:p>
            <a:pPr algn="ctr">
              <a:defRPr/>
            </a:pPr>
            <a:r>
              <a:rPr lang="ru-RU" sz="1200" i="1" dirty="0">
                <a:latin typeface="+mn-lt"/>
                <a:cs typeface="+mn-cs"/>
              </a:rPr>
              <a:t>ООО «ПО «ЭЖБИ» по науке  и проектированию  –</a:t>
            </a:r>
          </a:p>
          <a:p>
            <a:pPr algn="ctr">
              <a:defRPr/>
            </a:pPr>
            <a:r>
              <a:rPr lang="ru-RU" sz="1200" b="1" i="1" dirty="0">
                <a:latin typeface="+mn-lt"/>
                <a:cs typeface="+mn-cs"/>
              </a:rPr>
              <a:t>Кучинский Сергей Владимирович.</a:t>
            </a:r>
          </a:p>
          <a:p>
            <a:pPr algn="ctr">
              <a:defRPr/>
            </a:pPr>
            <a:r>
              <a:rPr lang="ru-RU" sz="1200" i="1" dirty="0">
                <a:latin typeface="+mn-lt"/>
                <a:cs typeface="+mn-cs"/>
              </a:rPr>
              <a:t>Тел. +7-921-919-34-24</a:t>
            </a:r>
          </a:p>
          <a:p>
            <a:pPr algn="ctr">
              <a:spcBef>
                <a:spcPts val="600"/>
              </a:spcBef>
              <a:defRPr/>
            </a:pPr>
            <a:r>
              <a:rPr lang="ru-RU" sz="1200" i="1" dirty="0">
                <a:latin typeface="+mn-lt"/>
                <a:cs typeface="+mn-cs"/>
              </a:rPr>
              <a:t> Заведующая НИЛКЭС, к.т.н. – </a:t>
            </a:r>
          </a:p>
          <a:p>
            <a:pPr algn="ctr">
              <a:defRPr/>
            </a:pPr>
            <a:r>
              <a:rPr lang="ru-RU" sz="1200" b="1" i="1" dirty="0">
                <a:latin typeface="+mn-lt"/>
                <a:cs typeface="+mn-cs"/>
              </a:rPr>
              <a:t>Качановская Любовь Игоревна.</a:t>
            </a:r>
          </a:p>
          <a:p>
            <a:pPr algn="ctr">
              <a:defRPr/>
            </a:pPr>
            <a:r>
              <a:rPr lang="ru-RU" sz="1200" i="1" dirty="0">
                <a:latin typeface="+mn-lt"/>
                <a:cs typeface="+mn-cs"/>
              </a:rPr>
              <a:t>Тел. +7-921-310-06-14</a:t>
            </a:r>
          </a:p>
          <a:p>
            <a:pPr algn="ctr">
              <a:spcBef>
                <a:spcPts val="600"/>
              </a:spcBef>
              <a:defRPr/>
            </a:pPr>
            <a:r>
              <a:rPr lang="ru-RU" sz="1200" i="1" dirty="0">
                <a:latin typeface="+mn-lt"/>
                <a:cs typeface="+mn-cs"/>
              </a:rPr>
              <a:t> Зам. зав. НИЛКЭС, к.т.н. – </a:t>
            </a:r>
          </a:p>
          <a:p>
            <a:pPr algn="ctr">
              <a:defRPr/>
            </a:pPr>
            <a:r>
              <a:rPr lang="ru-RU" sz="1200" b="1" i="1" dirty="0">
                <a:latin typeface="+mn-lt"/>
                <a:cs typeface="+mn-cs"/>
              </a:rPr>
              <a:t>Романов Петр Игоревич.</a:t>
            </a:r>
          </a:p>
          <a:p>
            <a:pPr algn="ctr">
              <a:defRPr/>
            </a:pPr>
            <a:r>
              <a:rPr lang="ru-RU" sz="1200" i="1" dirty="0">
                <a:latin typeface="+mn-lt"/>
                <a:cs typeface="+mn-cs"/>
              </a:rPr>
              <a:t>Тел.+7-921-320-16-28</a:t>
            </a:r>
            <a:endParaRPr lang="ru-RU" altLang="ru-RU" sz="1200" b="1" dirty="0">
              <a:solidFill>
                <a:schemeClr val="accent1">
                  <a:lumMod val="50000"/>
                </a:schemeClr>
              </a:solidFill>
              <a:latin typeface="+mn-lt"/>
              <a:cs typeface="+mn-cs"/>
            </a:endParaRPr>
          </a:p>
        </p:txBody>
      </p:sp>
      <p:pic>
        <p:nvPicPr>
          <p:cNvPr id="21508" name="Picture 10"/>
          <p:cNvPicPr>
            <a:picLocks noChangeAspect="1" noChangeArrowheads="1"/>
          </p:cNvPicPr>
          <p:nvPr/>
        </p:nvPicPr>
        <p:blipFill>
          <a:blip r:embed="rId5" cstate="print"/>
          <a:srcRect/>
          <a:stretch>
            <a:fillRect/>
          </a:stretch>
        </p:blipFill>
        <p:spPr bwMode="auto">
          <a:xfrm>
            <a:off x="5739319" y="742950"/>
            <a:ext cx="3585656" cy="2982758"/>
          </a:xfrm>
          <a:prstGeom prst="rect">
            <a:avLst/>
          </a:prstGeom>
          <a:noFill/>
          <a:ln w="9525">
            <a:noFill/>
            <a:miter lim="800000"/>
            <a:headEnd/>
            <a:tailEnd/>
          </a:ln>
        </p:spPr>
      </p:pic>
      <p:sp>
        <p:nvSpPr>
          <p:cNvPr id="11"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
        <p:nvSpPr>
          <p:cNvPr id="8"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stretch>
            <a:fillRect/>
          </a:stretch>
        </p:blipFill>
        <p:spPr bwMode="auto">
          <a:xfrm>
            <a:off x="672777" y="1247264"/>
            <a:ext cx="2702719" cy="2702719"/>
          </a:xfrm>
          <a:prstGeom prst="rect">
            <a:avLst/>
          </a:prstGeom>
          <a:noFill/>
          <a:ln w="9525">
            <a:noFill/>
            <a:miter lim="800000"/>
            <a:headEnd/>
            <a:tailEnd/>
          </a:ln>
        </p:spPr>
      </p:pic>
      <p:sp>
        <p:nvSpPr>
          <p:cNvPr id="18"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0" name="Прямоугольник 9"/>
          <p:cNvSpPr/>
          <p:nvPr/>
        </p:nvSpPr>
        <p:spPr>
          <a:xfrm>
            <a:off x="505838" y="4152868"/>
            <a:ext cx="3073941" cy="600164"/>
          </a:xfrm>
          <a:prstGeom prst="rect">
            <a:avLst/>
          </a:prstGeom>
        </p:spPr>
        <p:txBody>
          <a:bodyPr wrap="square">
            <a:spAutoFit/>
          </a:bodyPr>
          <a:lstStyle/>
          <a:p>
            <a:pPr lvl="0" algn="ctr" eaLnBrk="0" hangingPunct="0"/>
            <a:r>
              <a:rPr lang="ru-RU" sz="1100" b="1" dirty="0" err="1">
                <a:latin typeface="Times New Roman" pitchFamily="18" charset="0"/>
                <a:ea typeface="Calibri" pitchFamily="34" charset="0"/>
                <a:cs typeface="Times New Roman" pitchFamily="18" charset="0"/>
              </a:rPr>
              <a:t>Двухцепная</a:t>
            </a:r>
            <a:r>
              <a:rPr lang="ru-RU" sz="1100" b="1" dirty="0">
                <a:latin typeface="Times New Roman" pitchFamily="18" charset="0"/>
                <a:ea typeface="Calibri" pitchFamily="34" charset="0"/>
                <a:cs typeface="Times New Roman" pitchFamily="18" charset="0"/>
              </a:rPr>
              <a:t> промежуточная</a:t>
            </a:r>
          </a:p>
          <a:p>
            <a:pPr lvl="0" algn="ctr" eaLnBrk="0" hangingPunct="0"/>
            <a:r>
              <a:rPr lang="ru-RU" sz="1100" b="1" dirty="0">
                <a:latin typeface="Times New Roman" pitchFamily="18" charset="0"/>
                <a:ea typeface="Calibri" pitchFamily="34" charset="0"/>
                <a:cs typeface="Times New Roman" pitchFamily="18" charset="0"/>
              </a:rPr>
              <a:t>опора ВЛ 110 кВ</a:t>
            </a:r>
            <a:br>
              <a:rPr lang="ru-RU" sz="1100" b="1" dirty="0">
                <a:latin typeface="Times New Roman" pitchFamily="18" charset="0"/>
                <a:ea typeface="Calibri" pitchFamily="34" charset="0"/>
                <a:cs typeface="Times New Roman" pitchFamily="18" charset="0"/>
              </a:rPr>
            </a:br>
            <a:r>
              <a:rPr lang="ru-RU" sz="1100" b="1" dirty="0">
                <a:latin typeface="Times New Roman" pitchFamily="18" charset="0"/>
                <a:ea typeface="Calibri" pitchFamily="34" charset="0"/>
                <a:cs typeface="Times New Roman" pitchFamily="18" charset="0"/>
              </a:rPr>
              <a:t>СПБ110-6Ф</a:t>
            </a:r>
          </a:p>
        </p:txBody>
      </p:sp>
      <p:sp>
        <p:nvSpPr>
          <p:cNvPr id="11"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
        <p:nvSpPr>
          <p:cNvPr id="13" name="Rectangle 1"/>
          <p:cNvSpPr>
            <a:spLocks noChangeArrowheads="1"/>
          </p:cNvSpPr>
          <p:nvPr/>
        </p:nvSpPr>
        <p:spPr bwMode="auto">
          <a:xfrm>
            <a:off x="463602" y="732270"/>
            <a:ext cx="905977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57200" algn="ctr" defTabSz="914400" rtl="0" eaLnBrk="0" fontAlgn="base" latinLnBrk="0" hangingPunct="0">
              <a:spcBef>
                <a:spcPts val="600"/>
              </a:spcBef>
              <a:spcAft>
                <a:spcPts val="0"/>
              </a:spcAft>
              <a:buClrTx/>
              <a:buSzTx/>
              <a:buFontTx/>
              <a:buNone/>
              <a:tabLst/>
            </a:pPr>
            <a:r>
              <a:rPr kumimoji="0" lang="ru-RU" sz="1600" b="1" i="0"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Конструктивные решения – траверсы и </a:t>
            </a:r>
            <a:r>
              <a:rPr kumimoji="0" lang="ru-RU" sz="1600" b="1" i="0" u="sng"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тросостойки</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5" name="Picture 7"/>
          <p:cNvPicPr>
            <a:picLocks noChangeAspect="1" noChangeArrowheads="1"/>
          </p:cNvPicPr>
          <p:nvPr/>
        </p:nvPicPr>
        <p:blipFill>
          <a:blip r:embed="rId4" cstate="print"/>
          <a:stretch>
            <a:fillRect/>
          </a:stretch>
        </p:blipFill>
        <p:spPr bwMode="auto">
          <a:xfrm>
            <a:off x="3720777" y="1247264"/>
            <a:ext cx="2702719" cy="2702719"/>
          </a:xfrm>
          <a:prstGeom prst="rect">
            <a:avLst/>
          </a:prstGeom>
          <a:noFill/>
          <a:ln w="9525">
            <a:noFill/>
            <a:miter lim="800000"/>
            <a:headEnd/>
            <a:tailEnd/>
          </a:ln>
        </p:spPr>
      </p:pic>
      <p:sp>
        <p:nvSpPr>
          <p:cNvPr id="17" name="Прямоугольник 16"/>
          <p:cNvSpPr/>
          <p:nvPr/>
        </p:nvSpPr>
        <p:spPr>
          <a:xfrm>
            <a:off x="3553838" y="4152868"/>
            <a:ext cx="3073941" cy="600164"/>
          </a:xfrm>
          <a:prstGeom prst="rect">
            <a:avLst/>
          </a:prstGeom>
        </p:spPr>
        <p:txBody>
          <a:bodyPr wrap="square">
            <a:spAutoFit/>
          </a:bodyPr>
          <a:lstStyle/>
          <a:p>
            <a:pPr lvl="0" algn="ctr" eaLnBrk="0" hangingPunct="0"/>
            <a:r>
              <a:rPr lang="ru-RU" sz="1100" b="1" dirty="0" err="1">
                <a:latin typeface="Times New Roman" pitchFamily="18" charset="0"/>
                <a:ea typeface="Calibri" pitchFamily="34" charset="0"/>
                <a:cs typeface="Times New Roman" pitchFamily="18" charset="0"/>
              </a:rPr>
              <a:t>Двухцепная</a:t>
            </a:r>
            <a:r>
              <a:rPr lang="ru-RU" sz="1100" b="1" dirty="0">
                <a:latin typeface="Times New Roman" pitchFamily="18" charset="0"/>
                <a:ea typeface="Calibri" pitchFamily="34" charset="0"/>
                <a:cs typeface="Times New Roman" pitchFamily="18" charset="0"/>
              </a:rPr>
              <a:t> анкерно-угловая</a:t>
            </a:r>
          </a:p>
          <a:p>
            <a:pPr lvl="0" algn="ctr" eaLnBrk="0" hangingPunct="0"/>
            <a:r>
              <a:rPr lang="ru-RU" sz="1100" b="1" dirty="0">
                <a:latin typeface="Times New Roman" pitchFamily="18" charset="0"/>
                <a:ea typeface="Calibri" pitchFamily="34" charset="0"/>
                <a:cs typeface="Times New Roman" pitchFamily="18" charset="0"/>
              </a:rPr>
              <a:t>опора ВЛ 110 кВ</a:t>
            </a:r>
            <a:br>
              <a:rPr lang="ru-RU" sz="1100" b="1" dirty="0">
                <a:latin typeface="Times New Roman" pitchFamily="18" charset="0"/>
                <a:ea typeface="Calibri" pitchFamily="34" charset="0"/>
                <a:cs typeface="Times New Roman" pitchFamily="18" charset="0"/>
              </a:rPr>
            </a:br>
            <a:r>
              <a:rPr lang="ru-RU" sz="1100" b="1" dirty="0">
                <a:latin typeface="Times New Roman" pitchFamily="18" charset="0"/>
                <a:ea typeface="Calibri" pitchFamily="34" charset="0"/>
                <a:cs typeface="Times New Roman" pitchFamily="18" charset="0"/>
              </a:rPr>
              <a:t>2СУБ110-2Ф</a:t>
            </a:r>
          </a:p>
        </p:txBody>
      </p:sp>
      <p:pic>
        <p:nvPicPr>
          <p:cNvPr id="19" name="Picture 7"/>
          <p:cNvPicPr>
            <a:picLocks noChangeAspect="1" noChangeArrowheads="1"/>
          </p:cNvPicPr>
          <p:nvPr/>
        </p:nvPicPr>
        <p:blipFill>
          <a:blip r:embed="rId5" cstate="print"/>
          <a:stretch>
            <a:fillRect/>
          </a:stretch>
        </p:blipFill>
        <p:spPr bwMode="auto">
          <a:xfrm>
            <a:off x="6768777" y="1247264"/>
            <a:ext cx="2702719" cy="2702719"/>
          </a:xfrm>
          <a:prstGeom prst="rect">
            <a:avLst/>
          </a:prstGeom>
          <a:noFill/>
          <a:ln w="9525">
            <a:noFill/>
            <a:miter lim="800000"/>
            <a:headEnd/>
            <a:tailEnd/>
          </a:ln>
        </p:spPr>
      </p:pic>
      <p:sp>
        <p:nvSpPr>
          <p:cNvPr id="20" name="Прямоугольник 19"/>
          <p:cNvSpPr/>
          <p:nvPr/>
        </p:nvSpPr>
        <p:spPr>
          <a:xfrm>
            <a:off x="6601838" y="4152868"/>
            <a:ext cx="3073941" cy="600164"/>
          </a:xfrm>
          <a:prstGeom prst="rect">
            <a:avLst/>
          </a:prstGeom>
        </p:spPr>
        <p:txBody>
          <a:bodyPr wrap="square">
            <a:spAutoFit/>
          </a:bodyPr>
          <a:lstStyle/>
          <a:p>
            <a:pPr lvl="0" algn="ctr" eaLnBrk="0" hangingPunct="0"/>
            <a:r>
              <a:rPr lang="ru-RU" sz="1100" b="1" dirty="0" err="1">
                <a:latin typeface="Times New Roman" pitchFamily="18" charset="0"/>
                <a:ea typeface="Calibri" pitchFamily="34" charset="0"/>
                <a:cs typeface="Times New Roman" pitchFamily="18" charset="0"/>
              </a:rPr>
              <a:t>Одноцепная</a:t>
            </a:r>
            <a:r>
              <a:rPr lang="ru-RU" sz="1100" b="1" dirty="0">
                <a:latin typeface="Times New Roman" pitchFamily="18" charset="0"/>
                <a:ea typeface="Calibri" pitchFamily="34" charset="0"/>
                <a:cs typeface="Times New Roman" pitchFamily="18" charset="0"/>
              </a:rPr>
              <a:t> промежуточная</a:t>
            </a:r>
            <a:br>
              <a:rPr lang="ru-RU" sz="1100" b="1" dirty="0">
                <a:latin typeface="Times New Roman" pitchFamily="18" charset="0"/>
                <a:ea typeface="Calibri" pitchFamily="34" charset="0"/>
                <a:cs typeface="Times New Roman" pitchFamily="18" charset="0"/>
              </a:rPr>
            </a:br>
            <a:r>
              <a:rPr lang="ru-RU" sz="1100" b="1" dirty="0">
                <a:latin typeface="Times New Roman" pitchFamily="18" charset="0"/>
                <a:ea typeface="Calibri" pitchFamily="34" charset="0"/>
                <a:cs typeface="Times New Roman" pitchFamily="18" charset="0"/>
              </a:rPr>
              <a:t>опора ВЛ 330 кВ</a:t>
            </a:r>
            <a:br>
              <a:rPr lang="ru-RU" sz="1100" b="1" dirty="0">
                <a:latin typeface="Times New Roman" pitchFamily="18" charset="0"/>
                <a:ea typeface="Calibri" pitchFamily="34" charset="0"/>
                <a:cs typeface="Times New Roman" pitchFamily="18" charset="0"/>
              </a:rPr>
            </a:br>
            <a:r>
              <a:rPr lang="ru-RU" sz="1100" b="1" dirty="0">
                <a:latin typeface="Times New Roman" pitchFamily="18" charset="0"/>
                <a:ea typeface="Calibri" pitchFamily="34" charset="0"/>
                <a:cs typeface="Times New Roman" pitchFamily="18" charset="0"/>
              </a:rPr>
              <a:t>2СПБ330-5В</a:t>
            </a:r>
          </a:p>
        </p:txBody>
      </p:sp>
      <p:sp>
        <p:nvSpPr>
          <p:cNvPr id="21" name="Прямоугольник 20"/>
          <p:cNvSpPr/>
          <p:nvPr/>
        </p:nvSpPr>
        <p:spPr>
          <a:xfrm>
            <a:off x="593389" y="4925059"/>
            <a:ext cx="8677072" cy="461665"/>
          </a:xfrm>
          <a:prstGeom prst="rect">
            <a:avLst/>
          </a:prstGeom>
        </p:spPr>
        <p:txBody>
          <a:bodyPr wrap="square">
            <a:spAutoFit/>
          </a:bodyPr>
          <a:lstStyle/>
          <a:p>
            <a:pPr lvl="0" indent="252000" algn="just">
              <a:spcAft>
                <a:spcPts val="600"/>
              </a:spcAft>
            </a:pPr>
            <a:r>
              <a:rPr lang="ru-RU" sz="1200" dirty="0">
                <a:latin typeface="Times New Roman" pitchFamily="18" charset="0"/>
                <a:cs typeface="Times New Roman" pitchFamily="18" charset="0"/>
              </a:rPr>
              <a:t>Промежуточные опоры, в большинстве случаев, имеют поворотную траверсу грозозащитного троса, которая рассчитана на поворот вдоль оси ВЛ в аварийном режиме.</a:t>
            </a:r>
            <a:endParaRPr lang="ru-RU" sz="1200"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622992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stretch>
            <a:fillRect/>
          </a:stretch>
        </p:blipFill>
        <p:spPr bwMode="auto">
          <a:xfrm>
            <a:off x="135626" y="1408856"/>
            <a:ext cx="2850755" cy="2850755"/>
          </a:xfrm>
          <a:prstGeom prst="rect">
            <a:avLst/>
          </a:prstGeom>
          <a:noFill/>
          <a:ln w="9525">
            <a:noFill/>
            <a:miter lim="800000"/>
            <a:headEnd/>
            <a:tailEnd/>
          </a:ln>
        </p:spPr>
      </p:pic>
      <p:sp>
        <p:nvSpPr>
          <p:cNvPr id="18"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1"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
        <p:nvSpPr>
          <p:cNvPr id="16" name="Прямоугольник 15"/>
          <p:cNvSpPr/>
          <p:nvPr/>
        </p:nvSpPr>
        <p:spPr>
          <a:xfrm>
            <a:off x="671210" y="4549676"/>
            <a:ext cx="8774348" cy="1754326"/>
          </a:xfrm>
          <a:prstGeom prst="rect">
            <a:avLst/>
          </a:prstGeom>
        </p:spPr>
        <p:txBody>
          <a:bodyPr wrap="square">
            <a:spAutoFit/>
          </a:bodyPr>
          <a:lstStyle/>
          <a:p>
            <a:pPr algn="just"/>
            <a:r>
              <a:rPr lang="ru-RU" sz="1200" dirty="0">
                <a:latin typeface="Times New Roman" pitchFamily="18" charset="0"/>
                <a:cs typeface="Times New Roman" pitchFamily="18" charset="0"/>
              </a:rPr>
              <a:t>Секция крепится к стойке при помощи металлического хомута, между собой секции соединены болтами. Оснащение опор стационарными анкерными точками позволяет с минимальными затратами обеспечить безопасность работ на высоте при обслуживании и ремонте ВЛ. </a:t>
            </a:r>
          </a:p>
          <a:p>
            <a:pPr algn="just"/>
            <a:r>
              <a:rPr lang="ru-RU" sz="1200" dirty="0">
                <a:latin typeface="Times New Roman" pitchFamily="18" charset="0"/>
                <a:cs typeface="Times New Roman" pitchFamily="18" charset="0"/>
              </a:rPr>
              <a:t>На портальных </a:t>
            </a:r>
            <a:r>
              <a:rPr lang="ru-RU" sz="1200" dirty="0" err="1">
                <a:latin typeface="Times New Roman" pitchFamily="18" charset="0"/>
                <a:cs typeface="Times New Roman" pitchFamily="18" charset="0"/>
              </a:rPr>
              <a:t>двухстоечных</a:t>
            </a:r>
            <a:r>
              <a:rPr lang="ru-RU" sz="1200" dirty="0">
                <a:latin typeface="Times New Roman" pitchFamily="18" charset="0"/>
                <a:cs typeface="Times New Roman" pitchFamily="18" charset="0"/>
              </a:rPr>
              <a:t> опорах вдоль траверсы дополнительно устанавливается пешеходная дорожка с перилами. Лестница на второй стойке обычно устанавливается только от уровня траверсы до верха опоры.</a:t>
            </a:r>
          </a:p>
          <a:p>
            <a:pPr algn="just"/>
            <a:br>
              <a:rPr lang="ru-RU" sz="1200" dirty="0">
                <a:latin typeface="Times New Roman" pitchFamily="18" charset="0"/>
                <a:cs typeface="Times New Roman" pitchFamily="18" charset="0"/>
              </a:rPr>
            </a:b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В каталоге масса металлоконструкций указана с учётом массы лестницы.</a:t>
            </a:r>
          </a:p>
          <a:p>
            <a:pPr algn="just"/>
            <a:r>
              <a:rPr lang="ru-RU" sz="1200" dirty="0">
                <a:latin typeface="Times New Roman" pitchFamily="18" charset="0"/>
                <a:cs typeface="Times New Roman" pitchFamily="18" charset="0"/>
              </a:rPr>
              <a:t>Ориентировочную массу лестницы можно определить исходя из расчета 13 кг металла на 1 м лестницы.</a:t>
            </a:r>
            <a:endParaRPr lang="ru-RU" sz="1200" dirty="0">
              <a:latin typeface="Times New Roman" pitchFamily="18" charset="0"/>
              <a:ea typeface="Calibri" pitchFamily="34" charset="0"/>
              <a:cs typeface="Times New Roman" pitchFamily="18" charset="0"/>
            </a:endParaRPr>
          </a:p>
        </p:txBody>
      </p:sp>
      <p:pic>
        <p:nvPicPr>
          <p:cNvPr id="12" name="Picture 7"/>
          <p:cNvPicPr>
            <a:picLocks noChangeAspect="1" noChangeArrowheads="1"/>
          </p:cNvPicPr>
          <p:nvPr/>
        </p:nvPicPr>
        <p:blipFill>
          <a:blip r:embed="rId4" cstate="print"/>
          <a:stretch>
            <a:fillRect/>
          </a:stretch>
        </p:blipFill>
        <p:spPr bwMode="auto">
          <a:xfrm>
            <a:off x="6863966" y="1408856"/>
            <a:ext cx="2815607" cy="2815607"/>
          </a:xfrm>
          <a:prstGeom prst="rect">
            <a:avLst/>
          </a:prstGeom>
          <a:noFill/>
          <a:ln w="9525">
            <a:noFill/>
            <a:miter lim="800000"/>
            <a:headEnd/>
            <a:tailEnd/>
          </a:ln>
        </p:spPr>
      </p:pic>
      <p:sp>
        <p:nvSpPr>
          <p:cNvPr id="13" name="Rectangle 1"/>
          <p:cNvSpPr>
            <a:spLocks noChangeArrowheads="1"/>
          </p:cNvSpPr>
          <p:nvPr/>
        </p:nvSpPr>
        <p:spPr bwMode="auto">
          <a:xfrm>
            <a:off x="444147" y="586355"/>
            <a:ext cx="905977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57200" algn="ctr" defTabSz="914400" rtl="0" eaLnBrk="0" fontAlgn="base" latinLnBrk="0" hangingPunct="0">
              <a:spcBef>
                <a:spcPts val="600"/>
              </a:spcBef>
              <a:spcAft>
                <a:spcPts val="0"/>
              </a:spcAft>
              <a:buClrTx/>
              <a:buSzTx/>
              <a:buFontTx/>
              <a:buNone/>
              <a:tabLst/>
            </a:pPr>
            <a:r>
              <a:rPr kumimoji="0" lang="ru-RU" sz="1600" b="1" i="0"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Конструктивные решения – лестницы</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5" name="Прямоугольник 14"/>
          <p:cNvSpPr/>
          <p:nvPr/>
        </p:nvSpPr>
        <p:spPr>
          <a:xfrm>
            <a:off x="2071979" y="1555576"/>
            <a:ext cx="1313242" cy="769441"/>
          </a:xfrm>
          <a:prstGeom prst="rect">
            <a:avLst/>
          </a:prstGeom>
        </p:spPr>
        <p:txBody>
          <a:bodyPr wrap="square">
            <a:spAutoFit/>
          </a:bodyPr>
          <a:lstStyle/>
          <a:p>
            <a:pPr lvl="0" algn="r" eaLnBrk="0" hangingPunct="0"/>
            <a:r>
              <a:rPr lang="ru-RU" sz="1100" b="1" dirty="0" err="1">
                <a:latin typeface="Times New Roman" pitchFamily="18" charset="0"/>
                <a:ea typeface="Calibri" pitchFamily="34" charset="0"/>
                <a:cs typeface="Times New Roman" pitchFamily="18" charset="0"/>
              </a:rPr>
              <a:t>Одноцепная</a:t>
            </a:r>
            <a:endParaRPr lang="ru-RU" sz="1100" b="1" dirty="0">
              <a:latin typeface="Times New Roman" pitchFamily="18" charset="0"/>
              <a:ea typeface="Calibri" pitchFamily="34" charset="0"/>
              <a:cs typeface="Times New Roman" pitchFamily="18" charset="0"/>
            </a:endParaRPr>
          </a:p>
          <a:p>
            <a:pPr lvl="0" algn="r" eaLnBrk="0" hangingPunct="0"/>
            <a:r>
              <a:rPr lang="ru-RU" sz="1100" b="1" dirty="0">
                <a:latin typeface="Times New Roman" pitchFamily="18" charset="0"/>
                <a:ea typeface="Calibri" pitchFamily="34" charset="0"/>
                <a:cs typeface="Times New Roman" pitchFamily="18" charset="0"/>
              </a:rPr>
              <a:t>промежуточная</a:t>
            </a:r>
          </a:p>
          <a:p>
            <a:pPr lvl="0" algn="r" eaLnBrk="0" hangingPunct="0"/>
            <a:r>
              <a:rPr lang="ru-RU" sz="1100" b="1" dirty="0">
                <a:latin typeface="Times New Roman" pitchFamily="18" charset="0"/>
                <a:ea typeface="Calibri" pitchFamily="34" charset="0"/>
                <a:cs typeface="Times New Roman" pitchFamily="18" charset="0"/>
              </a:rPr>
              <a:t>опора ВЛ 110 кВ</a:t>
            </a:r>
            <a:br>
              <a:rPr lang="ru-RU" sz="1100" b="1" dirty="0">
                <a:latin typeface="Times New Roman" pitchFamily="18" charset="0"/>
                <a:ea typeface="Calibri" pitchFamily="34" charset="0"/>
                <a:cs typeface="Times New Roman" pitchFamily="18" charset="0"/>
              </a:rPr>
            </a:br>
            <a:r>
              <a:rPr lang="ru-RU" sz="1100" b="1" dirty="0">
                <a:latin typeface="Times New Roman" pitchFamily="18" charset="0"/>
                <a:ea typeface="Calibri" pitchFamily="34" charset="0"/>
                <a:cs typeface="Times New Roman" pitchFamily="18" charset="0"/>
              </a:rPr>
              <a:t>СПБ110-1</a:t>
            </a:r>
          </a:p>
        </p:txBody>
      </p:sp>
      <p:sp>
        <p:nvSpPr>
          <p:cNvPr id="17" name="Прямоугольник 16"/>
          <p:cNvSpPr/>
          <p:nvPr/>
        </p:nvSpPr>
        <p:spPr>
          <a:xfrm>
            <a:off x="6588888" y="1545849"/>
            <a:ext cx="1397530" cy="769441"/>
          </a:xfrm>
          <a:prstGeom prst="rect">
            <a:avLst/>
          </a:prstGeom>
        </p:spPr>
        <p:txBody>
          <a:bodyPr wrap="square">
            <a:spAutoFit/>
          </a:bodyPr>
          <a:lstStyle/>
          <a:p>
            <a:pPr lvl="0" eaLnBrk="0" hangingPunct="0"/>
            <a:r>
              <a:rPr lang="ru-RU" sz="1100" b="1" dirty="0" err="1">
                <a:latin typeface="Times New Roman" pitchFamily="18" charset="0"/>
                <a:ea typeface="Calibri" pitchFamily="34" charset="0"/>
                <a:cs typeface="Times New Roman" pitchFamily="18" charset="0"/>
              </a:rPr>
              <a:t>Одноцепная</a:t>
            </a:r>
            <a:r>
              <a:rPr lang="ru-RU" sz="1100" b="1" dirty="0">
                <a:latin typeface="Times New Roman" pitchFamily="18" charset="0"/>
                <a:ea typeface="Calibri" pitchFamily="34" charset="0"/>
                <a:cs typeface="Times New Roman" pitchFamily="18" charset="0"/>
              </a:rPr>
              <a:t> </a:t>
            </a:r>
            <a:br>
              <a:rPr lang="ru-RU" sz="1100" b="1" dirty="0">
                <a:latin typeface="Times New Roman" pitchFamily="18" charset="0"/>
                <a:ea typeface="Calibri" pitchFamily="34" charset="0"/>
                <a:cs typeface="Times New Roman" pitchFamily="18" charset="0"/>
              </a:rPr>
            </a:br>
            <a:r>
              <a:rPr lang="ru-RU" sz="1100" b="1" dirty="0">
                <a:latin typeface="Times New Roman" pitchFamily="18" charset="0"/>
                <a:ea typeface="Calibri" pitchFamily="34" charset="0"/>
                <a:cs typeface="Times New Roman" pitchFamily="18" charset="0"/>
              </a:rPr>
              <a:t>анкерно-угловая</a:t>
            </a:r>
          </a:p>
          <a:p>
            <a:pPr lvl="0" eaLnBrk="0" hangingPunct="0"/>
            <a:r>
              <a:rPr lang="ru-RU" sz="1100" b="1" dirty="0">
                <a:latin typeface="Times New Roman" pitchFamily="18" charset="0"/>
                <a:ea typeface="Calibri" pitchFamily="34" charset="0"/>
                <a:cs typeface="Times New Roman" pitchFamily="18" charset="0"/>
              </a:rPr>
              <a:t>опора ВЛ 110 кВ</a:t>
            </a:r>
            <a:br>
              <a:rPr lang="ru-RU" sz="1100" b="1" dirty="0">
                <a:latin typeface="Times New Roman" pitchFamily="18" charset="0"/>
                <a:ea typeface="Calibri" pitchFamily="34" charset="0"/>
                <a:cs typeface="Times New Roman" pitchFamily="18" charset="0"/>
              </a:rPr>
            </a:br>
            <a:r>
              <a:rPr lang="ru-RU" sz="1100" b="1" dirty="0">
                <a:latin typeface="Times New Roman" pitchFamily="18" charset="0"/>
                <a:ea typeface="Calibri" pitchFamily="34" charset="0"/>
                <a:cs typeface="Times New Roman" pitchFamily="18" charset="0"/>
              </a:rPr>
              <a:t>СУБ110-1</a:t>
            </a:r>
          </a:p>
        </p:txBody>
      </p:sp>
      <p:pic>
        <p:nvPicPr>
          <p:cNvPr id="19" name="Picture 7"/>
          <p:cNvPicPr>
            <a:picLocks noChangeAspect="1" noChangeArrowheads="1"/>
          </p:cNvPicPr>
          <p:nvPr/>
        </p:nvPicPr>
        <p:blipFill>
          <a:blip r:embed="rId5" cstate="print"/>
          <a:stretch>
            <a:fillRect/>
          </a:stretch>
        </p:blipFill>
        <p:spPr bwMode="auto">
          <a:xfrm>
            <a:off x="3745149" y="1448791"/>
            <a:ext cx="2238789" cy="3035995"/>
          </a:xfrm>
          <a:prstGeom prst="rect">
            <a:avLst/>
          </a:prstGeom>
          <a:noFill/>
          <a:ln w="9525">
            <a:noFill/>
            <a:miter lim="800000"/>
            <a:headEnd/>
            <a:tailEnd/>
          </a:ln>
        </p:spPr>
      </p:pic>
      <p:sp>
        <p:nvSpPr>
          <p:cNvPr id="20" name="Прямоугольник 19"/>
          <p:cNvSpPr/>
          <p:nvPr/>
        </p:nvSpPr>
        <p:spPr>
          <a:xfrm>
            <a:off x="4756830" y="3734571"/>
            <a:ext cx="1295400" cy="600164"/>
          </a:xfrm>
          <a:prstGeom prst="rect">
            <a:avLst/>
          </a:prstGeom>
        </p:spPr>
        <p:txBody>
          <a:bodyPr wrap="square">
            <a:spAutoFit/>
          </a:bodyPr>
          <a:lstStyle/>
          <a:p>
            <a:pPr lvl="0" algn="r" eaLnBrk="0" hangingPunct="0"/>
            <a:r>
              <a:rPr lang="ru-RU" sz="1100" b="1" dirty="0">
                <a:latin typeface="Times New Roman" pitchFamily="18" charset="0"/>
                <a:ea typeface="Calibri" pitchFamily="34" charset="0"/>
                <a:cs typeface="Times New Roman" pitchFamily="18" charset="0"/>
              </a:rPr>
              <a:t>Схема</a:t>
            </a:r>
            <a:br>
              <a:rPr lang="ru-RU" sz="1100" b="1" dirty="0">
                <a:latin typeface="Times New Roman" pitchFamily="18" charset="0"/>
                <a:ea typeface="Calibri" pitchFamily="34" charset="0"/>
                <a:cs typeface="Times New Roman" pitchFamily="18" charset="0"/>
              </a:rPr>
            </a:br>
            <a:r>
              <a:rPr lang="ru-RU" sz="1100" b="1" dirty="0">
                <a:latin typeface="Times New Roman" pitchFamily="18" charset="0"/>
                <a:ea typeface="Calibri" pitchFamily="34" charset="0"/>
                <a:cs typeface="Times New Roman" pitchFamily="18" charset="0"/>
              </a:rPr>
              <a:t>крепления</a:t>
            </a:r>
            <a:br>
              <a:rPr lang="ru-RU" sz="1100" b="1" dirty="0">
                <a:latin typeface="Times New Roman" pitchFamily="18" charset="0"/>
                <a:ea typeface="Calibri" pitchFamily="34" charset="0"/>
                <a:cs typeface="Times New Roman" pitchFamily="18" charset="0"/>
              </a:rPr>
            </a:br>
            <a:r>
              <a:rPr lang="ru-RU" sz="1100" b="1" dirty="0">
                <a:latin typeface="Times New Roman" pitchFamily="18" charset="0"/>
                <a:ea typeface="Calibri" pitchFamily="34" charset="0"/>
                <a:cs typeface="Times New Roman" pitchFamily="18" charset="0"/>
              </a:rPr>
              <a:t>лестницы</a:t>
            </a:r>
          </a:p>
        </p:txBody>
      </p:sp>
      <p:sp>
        <p:nvSpPr>
          <p:cNvPr id="21" name="Прямоугольник 20"/>
          <p:cNvSpPr/>
          <p:nvPr/>
        </p:nvSpPr>
        <p:spPr>
          <a:xfrm>
            <a:off x="744977" y="941989"/>
            <a:ext cx="8710308" cy="461665"/>
          </a:xfrm>
          <a:prstGeom prst="rect">
            <a:avLst/>
          </a:prstGeom>
        </p:spPr>
        <p:txBody>
          <a:bodyPr wrap="square">
            <a:spAutoFit/>
          </a:bodyPr>
          <a:lstStyle/>
          <a:p>
            <a:pPr algn="just"/>
            <a:r>
              <a:rPr lang="ru-RU" sz="1200" dirty="0">
                <a:latin typeface="Times New Roman" pitchFamily="18" charset="0"/>
                <a:cs typeface="Times New Roman" pitchFamily="18" charset="0"/>
              </a:rPr>
              <a:t>Опора может быть оснащена стационарной лестницей: по всей длине для подъема от отметки 3 м над уровнем земли или только для подъема выше нижней траверсы. Во всех случаях лестница не доходит до верха опоры на 0,5 м.</a:t>
            </a:r>
          </a:p>
        </p:txBody>
      </p:sp>
    </p:spTree>
    <p:extLst>
      <p:ext uri="{BB962C8B-B14F-4D97-AF65-F5344CB8AC3E}">
        <p14:creationId xmlns:p14="http://schemas.microsoft.com/office/powerpoint/2010/main" val="62299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5"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
        <p:nvSpPr>
          <p:cNvPr id="11" name="Прямоугольник 10"/>
          <p:cNvSpPr/>
          <p:nvPr/>
        </p:nvSpPr>
        <p:spPr>
          <a:xfrm>
            <a:off x="6439711" y="1336320"/>
            <a:ext cx="3190671" cy="4708981"/>
          </a:xfrm>
          <a:prstGeom prst="rect">
            <a:avLst/>
          </a:prstGeom>
        </p:spPr>
        <p:txBody>
          <a:bodyPr wrap="square">
            <a:spAutoFit/>
          </a:bodyPr>
          <a:lstStyle/>
          <a:p>
            <a:pPr algn="just"/>
            <a:r>
              <a:rPr lang="ru-RU" sz="1200" dirty="0">
                <a:latin typeface="Times New Roman" pitchFamily="18" charset="0"/>
                <a:cs typeface="Times New Roman" pitchFamily="18" charset="0"/>
              </a:rPr>
              <a:t>Повышенные опоры закрепляются в грунте с использованием фундаментной секции, выполненной из центрифугированной стойки или фундамента по индивидуальному проекту. При помощи фланца опора крепится к фундаменту, который имеет собственный ответный фланец, позволяющий закрепить опору при помощи болтов Фундамент представляет собой цилиндрическую железобетонную секцию диаметром 800 мм длиной 5,0 и 6,7 м (и более) выполненную способом центрифугирования в формах длиной 20 м.</a:t>
            </a:r>
            <a:r>
              <a:rPr lang="ru-RU"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 Длина фундаментной секции подбирается в зависимости от нагрузки на фундамент и характеристик грунта в месте её установки.</a:t>
            </a:r>
          </a:p>
          <a:p>
            <a:pPr algn="just"/>
            <a:r>
              <a:rPr lang="ru-RU" sz="1200" dirty="0">
                <a:latin typeface="Times New Roman" pitchFamily="18" charset="0"/>
                <a:cs typeface="Times New Roman" pitchFamily="18" charset="0"/>
              </a:rPr>
              <a:t>При конкретном проектировании тип закрепления повышенных опор может быть любым при условии наличия в фундаменте закладной детали (фланца) для соединения со стойкой.  Возможны варианты фундаментов из любых свай, объединенных ростверком. Конструктивные решения опор испытаны на полигоне ОРГРЭС в г. Хотьково Московской области.</a:t>
            </a:r>
          </a:p>
        </p:txBody>
      </p:sp>
      <p:sp>
        <p:nvSpPr>
          <p:cNvPr id="12" name="Rectangle 1"/>
          <p:cNvSpPr>
            <a:spLocks noChangeArrowheads="1"/>
          </p:cNvSpPr>
          <p:nvPr/>
        </p:nvSpPr>
        <p:spPr bwMode="auto">
          <a:xfrm>
            <a:off x="343142" y="1285552"/>
            <a:ext cx="285725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a:latin typeface="Times New Roman" pitchFamily="18" charset="0"/>
                <a:cs typeface="Times New Roman" pitchFamily="18" charset="0"/>
              </a:rPr>
              <a:t>Обычные  опоры (без отдельных фундаментов) закрепляются в грунте путем погружения нижней части стойки в пробуренный котлован. Глубина погружаемой части стойки современных опор увеличена по сравнению с типовыми решениями старой унификации. В современных опорах она составляет не менее 4 м для промежуточных опор и не менее 4,5 м для анкерных опор.</a:t>
            </a:r>
          </a:p>
          <a:p>
            <a:pPr algn="just"/>
            <a:r>
              <a:rPr lang="ru-RU" sz="1200" dirty="0">
                <a:latin typeface="Times New Roman" pitchFamily="18" charset="0"/>
                <a:cs typeface="Times New Roman" pitchFamily="18" charset="0"/>
              </a:rPr>
              <a:t>Это решение позволяет обеспечить надежное закрепление стойки в грунте с учетом повышенных нагрузок на опору, связанных с увеличением расчетных пролетов. В большинстве случаев такая глубина заделки промежуточных опор не потребует усиления закрепления опоры за счёт применения ригелей. В необходимых случаях, когда несущей способности грунта основания недостаточно, возможна установка ригелей АР6 по серии 3.407-115 выпуск 5.</a:t>
            </a:r>
          </a:p>
          <a:p>
            <a:pPr algn="just"/>
            <a:r>
              <a:rPr lang="ru-RU" sz="1200" dirty="0">
                <a:latin typeface="Times New Roman" pitchFamily="18" charset="0"/>
                <a:cs typeface="Times New Roman" pitchFamily="18" charset="0"/>
              </a:rPr>
              <a:t>.</a:t>
            </a:r>
          </a:p>
        </p:txBody>
      </p:sp>
      <p:sp>
        <p:nvSpPr>
          <p:cNvPr id="6" name="Прямоугольник 5"/>
          <p:cNvSpPr/>
          <p:nvPr/>
        </p:nvSpPr>
        <p:spPr>
          <a:xfrm>
            <a:off x="476655" y="573294"/>
            <a:ext cx="9075907" cy="400110"/>
          </a:xfrm>
          <a:prstGeom prst="rect">
            <a:avLst/>
          </a:prstGeom>
        </p:spPr>
        <p:txBody>
          <a:bodyPr wrap="square">
            <a:spAutoFit/>
          </a:bodyPr>
          <a:lstStyle/>
          <a:p>
            <a:pPr algn="ctr">
              <a:spcBef>
                <a:spcPts val="600"/>
              </a:spcBef>
            </a:pPr>
            <a:r>
              <a:rPr lang="ru-RU" sz="2000" b="1" u="sng" dirty="0">
                <a:latin typeface="Times New Roman" pitchFamily="18" charset="0"/>
                <a:ea typeface="Calibri" pitchFamily="34" charset="0"/>
                <a:cs typeface="Times New Roman" pitchFamily="18" charset="0"/>
              </a:rPr>
              <a:t>Конструктивные решения - закрепление опор в грунте  </a:t>
            </a:r>
          </a:p>
        </p:txBody>
      </p:sp>
      <p:pic>
        <p:nvPicPr>
          <p:cNvPr id="8" name="Рисунок 7" descr="IMG_3299-1-576x1024.jpg"/>
          <p:cNvPicPr>
            <a:picLocks noChangeAspect="1"/>
          </p:cNvPicPr>
          <p:nvPr/>
        </p:nvPicPr>
        <p:blipFill>
          <a:blip r:embed="rId3" cstate="print"/>
          <a:stretch>
            <a:fillRect/>
          </a:stretch>
        </p:blipFill>
        <p:spPr>
          <a:xfrm>
            <a:off x="3413293" y="1254869"/>
            <a:ext cx="2823453" cy="5019472"/>
          </a:xfrm>
          <a:prstGeom prst="rect">
            <a:avLst/>
          </a:prstGeom>
        </p:spPr>
      </p:pic>
    </p:spTree>
    <p:extLst>
      <p:ext uri="{BB962C8B-B14F-4D97-AF65-F5344CB8AC3E}">
        <p14:creationId xmlns:p14="http://schemas.microsoft.com/office/powerpoint/2010/main" val="62299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5"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
        <p:nvSpPr>
          <p:cNvPr id="8" name="Rectangle 1"/>
          <p:cNvSpPr>
            <a:spLocks noChangeArrowheads="1"/>
          </p:cNvSpPr>
          <p:nvPr/>
        </p:nvSpPr>
        <p:spPr bwMode="auto">
          <a:xfrm>
            <a:off x="467313" y="896149"/>
            <a:ext cx="3628032"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spcAft>
                <a:spcPts val="600"/>
              </a:spcAft>
            </a:pPr>
            <a:r>
              <a:rPr lang="ru-RU" sz="1600" b="1" u="sng" dirty="0">
                <a:latin typeface="Times New Roman" pitchFamily="18" charset="0"/>
                <a:ea typeface="Calibri" pitchFamily="34" charset="0"/>
                <a:cs typeface="Times New Roman" pitchFamily="18" charset="0"/>
              </a:rPr>
              <a:t>Помощь проектным организациям </a:t>
            </a:r>
          </a:p>
          <a:p>
            <a:pPr algn="just"/>
            <a:r>
              <a:rPr lang="ru-RU" sz="1200" dirty="0">
                <a:latin typeface="Times New Roman" pitchFamily="18" charset="0"/>
                <a:cs typeface="Times New Roman" pitchFamily="18" charset="0"/>
              </a:rPr>
              <a:t>На основе базовой серии существующих аттестованных опор специалисты НИЛКЭС оперативно разрабатывают модификации этих конструкций для условий конкретных ВЛ (уточняются климатические нагрузки, марки проводов, тросов, ВОЛС, длины гирлянд, углы поворота ВЛ, пролеты, требуемая высота подвески проводов, габариты до земли и т.п.).</a:t>
            </a:r>
          </a:p>
          <a:p>
            <a:pPr algn="just"/>
            <a:r>
              <a:rPr lang="ru-RU" sz="1200" dirty="0">
                <a:latin typeface="Times New Roman" pitchFamily="18" charset="0"/>
                <a:cs typeface="Times New Roman" pitchFamily="18" charset="0"/>
              </a:rPr>
              <a:t>Выдается документация на модифицированную опору, которая необходима и достаточна для прохождения Государственной экспертизы Проекта ВЛ, (с монтажной схемой, областью применения опоры, расчетами нагрузок, проверкой прочности элементов опоры, проверкой на схлестывание проводов и допускаемых габаритов между проводами и телом опоры и пр.).</a:t>
            </a:r>
          </a:p>
          <a:p>
            <a:pPr algn="just"/>
            <a:r>
              <a:rPr lang="ru-RU" sz="1200" dirty="0">
                <a:latin typeface="Times New Roman" pitchFamily="18" charset="0"/>
                <a:cs typeface="Times New Roman" pitchFamily="18" charset="0"/>
              </a:rPr>
              <a:t>Модифицированные опоры не требуют дополнительных испытаний.</a:t>
            </a:r>
          </a:p>
          <a:p>
            <a:pPr algn="just"/>
            <a:r>
              <a:rPr lang="ru-RU" sz="1200" dirty="0">
                <a:latin typeface="Times New Roman" pitchFamily="18" charset="0"/>
                <a:cs typeface="Times New Roman" pitchFamily="18" charset="0"/>
              </a:rPr>
              <a:t>Все технические предложения выдаются на безвозмездной основе. </a:t>
            </a:r>
          </a:p>
          <a:p>
            <a:pPr algn="just"/>
            <a:endParaRPr lang="ru-RU" sz="1200" dirty="0">
              <a:latin typeface="Times New Roman" pitchFamily="18" charset="0"/>
              <a:cs typeface="Times New Roman" pitchFamily="18" charset="0"/>
            </a:endParaRPr>
          </a:p>
          <a:p>
            <a:pPr algn="just"/>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a:t>
            </a:r>
            <a:r>
              <a:rPr lang="ru-RU" sz="1200" dirty="0">
                <a:latin typeface="Times New Roman" pitchFamily="18" charset="0"/>
                <a:ea typeface="Calibri" pitchFamily="34" charset="0"/>
                <a:cs typeface="Times New Roman" pitchFamily="18" charset="0"/>
              </a:rPr>
              <a:t>	</a:t>
            </a:r>
          </a:p>
        </p:txBody>
      </p:sp>
      <p:sp>
        <p:nvSpPr>
          <p:cNvPr id="6" name="Rectangle 1"/>
          <p:cNvSpPr>
            <a:spLocks noChangeArrowheads="1"/>
          </p:cNvSpPr>
          <p:nvPr/>
        </p:nvSpPr>
        <p:spPr bwMode="auto">
          <a:xfrm>
            <a:off x="4562272" y="896149"/>
            <a:ext cx="4902741"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spcAft>
                <a:spcPts val="600"/>
              </a:spcAft>
            </a:pPr>
            <a:r>
              <a:rPr lang="ru-RU" sz="1600" b="1" u="sng" dirty="0">
                <a:latin typeface="Times New Roman" pitchFamily="18" charset="0"/>
                <a:ea typeface="Calibri" pitchFamily="34" charset="0"/>
                <a:cs typeface="Times New Roman" pitchFamily="18" charset="0"/>
              </a:rPr>
              <a:t>Аттестация </a:t>
            </a:r>
          </a:p>
          <a:p>
            <a:pPr indent="457200" algn="just">
              <a:spcAft>
                <a:spcPts val="600"/>
              </a:spcAft>
            </a:pPr>
            <a:r>
              <a:rPr lang="ru-RU" sz="1200" dirty="0">
                <a:latin typeface="Times New Roman" pitchFamily="18" charset="0"/>
                <a:cs typeface="Times New Roman" pitchFamily="18" charset="0"/>
              </a:rPr>
              <a:t>Все опоры соответствуют стандарту организации  ПАО «ФСК ЕЭС» СТО 56947007-29.29.120.90.247-2017 «Железобетонные опоры ВЛ 35-750 кВ на базе центрифугированных секционированных стоек. Технические требования».</a:t>
            </a:r>
          </a:p>
          <a:p>
            <a:pPr indent="457200" algn="just">
              <a:spcAft>
                <a:spcPts val="600"/>
              </a:spcAft>
            </a:pPr>
            <a:r>
              <a:rPr lang="ru-RU" sz="1200" dirty="0">
                <a:latin typeface="Times New Roman" pitchFamily="18" charset="0"/>
                <a:cs typeface="Times New Roman" pitchFamily="18" charset="0"/>
              </a:rPr>
              <a:t>Заводы ООО «ПО «</a:t>
            </a:r>
            <a:r>
              <a:rPr lang="ru-RU" sz="1200" dirty="0" err="1">
                <a:latin typeface="Times New Roman" pitchFamily="18" charset="0"/>
                <a:cs typeface="Times New Roman" pitchFamily="18" charset="0"/>
              </a:rPr>
              <a:t>Энергожелезобетонинвест</a:t>
            </a:r>
            <a:r>
              <a:rPr lang="ru-RU" sz="1200" dirty="0">
                <a:latin typeface="Times New Roman" pitchFamily="18" charset="0"/>
                <a:cs typeface="Times New Roman" pitchFamily="18" charset="0"/>
              </a:rPr>
              <a:t>» аттестованы на изготовление железобетонных центрифугированных секционированных стоек и металлоконструкций к ним. </a:t>
            </a:r>
            <a:r>
              <a:rPr lang="ru-RU" sz="1200" dirty="0">
                <a:latin typeface="Times New Roman" pitchFamily="18" charset="0"/>
                <a:ea typeface="Calibri" pitchFamily="34" charset="0"/>
                <a:cs typeface="Times New Roman" pitchFamily="18" charset="0"/>
              </a:rPr>
              <a:t>	</a:t>
            </a:r>
          </a:p>
        </p:txBody>
      </p:sp>
      <p:pic>
        <p:nvPicPr>
          <p:cNvPr id="9" name="Рисунок 8" descr="DSC_1499.JPG.jpg"/>
          <p:cNvPicPr>
            <a:picLocks noChangeAspect="1"/>
          </p:cNvPicPr>
          <p:nvPr/>
        </p:nvPicPr>
        <p:blipFill>
          <a:blip r:embed="rId3" cstate="print"/>
          <a:stretch>
            <a:fillRect/>
          </a:stretch>
        </p:blipFill>
        <p:spPr>
          <a:xfrm>
            <a:off x="4523362" y="2859524"/>
            <a:ext cx="4975374" cy="3393317"/>
          </a:xfrm>
          <a:prstGeom prst="rect">
            <a:avLst/>
          </a:prstGeom>
        </p:spPr>
      </p:pic>
      <p:sp>
        <p:nvSpPr>
          <p:cNvPr id="10" name="Прямоугольник 9"/>
          <p:cNvSpPr/>
          <p:nvPr/>
        </p:nvSpPr>
        <p:spPr>
          <a:xfrm>
            <a:off x="573141" y="5117426"/>
            <a:ext cx="3269284" cy="1338828"/>
          </a:xfrm>
          <a:prstGeom prst="rect">
            <a:avLst/>
          </a:prstGeom>
        </p:spPr>
        <p:txBody>
          <a:bodyPr wrap="square">
            <a:spAutoFit/>
          </a:bodyPr>
          <a:lstStyle/>
          <a:p>
            <a:pPr>
              <a:spcBef>
                <a:spcPts val="600"/>
              </a:spcBef>
            </a:pPr>
            <a:r>
              <a:rPr lang="ru-RU" sz="1100" b="1" dirty="0">
                <a:solidFill>
                  <a:schemeClr val="accent2"/>
                </a:solidFill>
                <a:latin typeface="Times New Roman" pitchFamily="18" charset="0"/>
                <a:cs typeface="Times New Roman" pitchFamily="18" charset="0"/>
              </a:rPr>
              <a:t>Сайт:	</a:t>
            </a:r>
            <a:r>
              <a:rPr lang="en-US" sz="1100" b="1" dirty="0">
                <a:solidFill>
                  <a:schemeClr val="accent2"/>
                </a:solidFill>
                <a:latin typeface="Times New Roman" pitchFamily="18" charset="0"/>
                <a:cs typeface="Times New Roman" pitchFamily="18" charset="0"/>
              </a:rPr>
              <a:t>www.</a:t>
            </a:r>
            <a:r>
              <a:rPr lang="ru-RU" sz="1100" b="1" dirty="0">
                <a:solidFill>
                  <a:schemeClr val="accent2"/>
                </a:solidFill>
                <a:latin typeface="Times New Roman" pitchFamily="18" charset="0"/>
                <a:cs typeface="Times New Roman" pitchFamily="18" charset="0"/>
              </a:rPr>
              <a:t>нилкэс.рф</a:t>
            </a:r>
          </a:p>
          <a:p>
            <a:pPr>
              <a:spcBef>
                <a:spcPts val="600"/>
              </a:spcBef>
            </a:pPr>
            <a:r>
              <a:rPr lang="ru-RU" sz="1100" b="1" dirty="0">
                <a:solidFill>
                  <a:schemeClr val="accent2"/>
                </a:solidFill>
                <a:latin typeface="Times New Roman" pitchFamily="18" charset="0"/>
                <a:cs typeface="Times New Roman" pitchFamily="18" charset="0"/>
              </a:rPr>
              <a:t>Адрес:	 </a:t>
            </a:r>
            <a:r>
              <a:rPr lang="ru-RU" sz="1100" dirty="0">
                <a:solidFill>
                  <a:schemeClr val="accent2"/>
                </a:solidFill>
                <a:latin typeface="Times New Roman" pitchFamily="18" charset="0"/>
                <a:cs typeface="Times New Roman" pitchFamily="18" charset="0"/>
              </a:rPr>
              <a:t>191039, Россия, Санкт-Петербург, Невский проспект, д. 111/3</a:t>
            </a:r>
          </a:p>
          <a:p>
            <a:pPr>
              <a:spcBef>
                <a:spcPts val="600"/>
              </a:spcBef>
            </a:pPr>
            <a:r>
              <a:rPr lang="ru-RU" sz="1100" b="1" dirty="0">
                <a:solidFill>
                  <a:schemeClr val="accent2"/>
                </a:solidFill>
                <a:latin typeface="Times New Roman" pitchFamily="18" charset="0"/>
                <a:cs typeface="Times New Roman" pitchFamily="18" charset="0"/>
              </a:rPr>
              <a:t>Телефон:</a:t>
            </a:r>
            <a:r>
              <a:rPr lang="ru-RU" sz="1100" dirty="0">
                <a:solidFill>
                  <a:schemeClr val="accent2"/>
                </a:solidFill>
                <a:latin typeface="Times New Roman" pitchFamily="18" charset="0"/>
                <a:cs typeface="Times New Roman" pitchFamily="18" charset="0"/>
              </a:rPr>
              <a:t> </a:t>
            </a:r>
            <a:r>
              <a:rPr lang="ru-RU" sz="1100" b="1" dirty="0">
                <a:solidFill>
                  <a:schemeClr val="accent2"/>
                </a:solidFill>
                <a:latin typeface="Times New Roman" pitchFamily="18" charset="0"/>
                <a:cs typeface="Times New Roman" pitchFamily="18" charset="0"/>
              </a:rPr>
              <a:t> 	</a:t>
            </a:r>
            <a:r>
              <a:rPr lang="ru-RU" sz="1100" dirty="0">
                <a:solidFill>
                  <a:schemeClr val="accent2"/>
                </a:solidFill>
                <a:latin typeface="Times New Roman" pitchFamily="18" charset="0"/>
                <a:cs typeface="Times New Roman" pitchFamily="18" charset="0"/>
              </a:rPr>
              <a:t>+7 (812) 602 93 44 </a:t>
            </a:r>
            <a:br>
              <a:rPr lang="ru-RU" sz="1100" dirty="0">
                <a:solidFill>
                  <a:schemeClr val="accent2"/>
                </a:solidFill>
                <a:latin typeface="Times New Roman" pitchFamily="18" charset="0"/>
                <a:cs typeface="Times New Roman" pitchFamily="18" charset="0"/>
              </a:rPr>
            </a:br>
            <a:r>
              <a:rPr lang="ru-RU" sz="1100" b="1" dirty="0">
                <a:solidFill>
                  <a:schemeClr val="accent2"/>
                </a:solidFill>
                <a:latin typeface="Times New Roman" pitchFamily="18" charset="0"/>
                <a:cs typeface="Times New Roman" pitchFamily="18" charset="0"/>
              </a:rPr>
              <a:t>	</a:t>
            </a:r>
            <a:r>
              <a:rPr lang="ru-RU" sz="1100" dirty="0">
                <a:solidFill>
                  <a:schemeClr val="accent2"/>
                </a:solidFill>
                <a:latin typeface="Times New Roman" pitchFamily="18" charset="0"/>
                <a:cs typeface="Times New Roman" pitchFamily="18" charset="0"/>
              </a:rPr>
              <a:t>+7 (921) 334 09 19</a:t>
            </a:r>
          </a:p>
          <a:p>
            <a:pPr>
              <a:spcBef>
                <a:spcPts val="600"/>
              </a:spcBef>
            </a:pPr>
            <a:r>
              <a:rPr lang="ru-RU" sz="1100" b="1" dirty="0">
                <a:solidFill>
                  <a:schemeClr val="accent2"/>
                </a:solidFill>
                <a:latin typeface="Times New Roman" pitchFamily="18" charset="0"/>
                <a:cs typeface="Times New Roman" pitchFamily="18" charset="0"/>
              </a:rPr>
              <a:t>Почта: 	</a:t>
            </a:r>
            <a:r>
              <a:rPr lang="ru-RU" sz="1100" dirty="0" err="1">
                <a:solidFill>
                  <a:schemeClr val="accent2"/>
                </a:solidFill>
                <a:latin typeface="Times New Roman" pitchFamily="18" charset="0"/>
                <a:cs typeface="Times New Roman" pitchFamily="18" charset="0"/>
              </a:rPr>
              <a:t>info@</a:t>
            </a:r>
            <a:r>
              <a:rPr lang="en-US" sz="1100" dirty="0">
                <a:solidFill>
                  <a:schemeClr val="accent2"/>
                </a:solidFill>
                <a:latin typeface="Times New Roman" pitchFamily="18" charset="0"/>
                <a:cs typeface="Times New Roman" pitchFamily="18" charset="0"/>
              </a:rPr>
              <a:t>nilkes.ru</a:t>
            </a:r>
            <a:endParaRPr lang="ru-RU" sz="1100"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62299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8" descr="D:\Эпидемия\11\Сц20 сборка.jpg"/>
          <p:cNvPicPr>
            <a:picLocks noChangeAspect="1" noChangeArrowheads="1"/>
          </p:cNvPicPr>
          <p:nvPr/>
        </p:nvPicPr>
        <p:blipFill>
          <a:blip r:embed="rId3" cstate="print"/>
          <a:srcRect l="9798" r="9645"/>
          <a:stretch>
            <a:fillRect/>
          </a:stretch>
        </p:blipFill>
        <p:spPr bwMode="auto">
          <a:xfrm>
            <a:off x="390525" y="4725988"/>
            <a:ext cx="6607175" cy="1684337"/>
          </a:xfrm>
          <a:prstGeom prst="rect">
            <a:avLst/>
          </a:prstGeom>
          <a:noFill/>
          <a:ln w="9525">
            <a:noFill/>
            <a:miter lim="800000"/>
            <a:headEnd/>
            <a:tailEnd/>
          </a:ln>
        </p:spPr>
      </p:pic>
      <p:pic>
        <p:nvPicPr>
          <p:cNvPr id="10243" name="Picture 17" descr="D:\Эпидемия\11\СК22 сборка.jpg"/>
          <p:cNvPicPr>
            <a:picLocks noChangeAspect="1" noChangeArrowheads="1"/>
          </p:cNvPicPr>
          <p:nvPr/>
        </p:nvPicPr>
        <p:blipFill>
          <a:blip r:embed="rId4" cstate="print"/>
          <a:srcRect l="5405" r="8649"/>
          <a:stretch>
            <a:fillRect/>
          </a:stretch>
        </p:blipFill>
        <p:spPr bwMode="auto">
          <a:xfrm>
            <a:off x="420688" y="2722563"/>
            <a:ext cx="6959600" cy="1928812"/>
          </a:xfrm>
          <a:prstGeom prst="rect">
            <a:avLst/>
          </a:prstGeom>
          <a:noFill/>
          <a:ln w="9525">
            <a:noFill/>
            <a:miter lim="800000"/>
            <a:headEnd/>
            <a:tailEnd/>
          </a:ln>
        </p:spPr>
      </p:pic>
      <p:pic>
        <p:nvPicPr>
          <p:cNvPr id="10244" name="Picture 16" descr="D:\Эпидемия\11\СК26 сборка.jpg"/>
          <p:cNvPicPr>
            <a:picLocks noChangeAspect="1" noChangeArrowheads="1"/>
          </p:cNvPicPr>
          <p:nvPr/>
        </p:nvPicPr>
        <p:blipFill>
          <a:blip r:embed="rId5" cstate="print"/>
          <a:srcRect r="3587"/>
          <a:stretch>
            <a:fillRect/>
          </a:stretch>
        </p:blipFill>
        <p:spPr bwMode="auto">
          <a:xfrm>
            <a:off x="302904" y="962404"/>
            <a:ext cx="8075612" cy="1846262"/>
          </a:xfrm>
          <a:prstGeom prst="rect">
            <a:avLst/>
          </a:prstGeom>
          <a:noFill/>
          <a:ln w="9525">
            <a:noFill/>
            <a:miter lim="800000"/>
            <a:headEnd/>
            <a:tailEnd/>
          </a:ln>
        </p:spPr>
      </p:pic>
      <p:sp>
        <p:nvSpPr>
          <p:cNvPr id="10245" name="Rectangle 2"/>
          <p:cNvSpPr>
            <a:spLocks noChangeArrowheads="1"/>
          </p:cNvSpPr>
          <p:nvPr/>
        </p:nvSpPr>
        <p:spPr bwMode="auto">
          <a:xfrm>
            <a:off x="0" y="0"/>
            <a:ext cx="9345613" cy="571500"/>
          </a:xfrm>
          <a:prstGeom prst="rect">
            <a:avLst/>
          </a:prstGeom>
          <a:noFill/>
          <a:ln w="9525">
            <a:noFill/>
            <a:miter lim="800000"/>
            <a:headEnd/>
            <a:tailEnd/>
          </a:ln>
        </p:spPr>
        <p:txBody>
          <a:bodyPr lIns="100325" tIns="50163" rIns="100325" bIns="50163" anchor="ctr"/>
          <a:lstStyle/>
          <a:p>
            <a:pPr algn="r" defTabSz="1001713"/>
            <a:endParaRPr lang="ru-RU" altLang="ru-RU" sz="1300" b="1">
              <a:solidFill>
                <a:schemeClr val="accent2"/>
              </a:solidFill>
              <a:latin typeface="Times New Roman" pitchFamily="18" charset="0"/>
            </a:endParaRPr>
          </a:p>
        </p:txBody>
      </p:sp>
      <p:sp>
        <p:nvSpPr>
          <p:cNvPr id="11" name="Rectangle 2"/>
          <p:cNvSpPr>
            <a:spLocks noChangeArrowheads="1"/>
          </p:cNvSpPr>
          <p:nvPr/>
        </p:nvSpPr>
        <p:spPr bwMode="auto">
          <a:xfrm>
            <a:off x="488796" y="711115"/>
            <a:ext cx="9409112" cy="512763"/>
          </a:xfrm>
          <a:prstGeom prst="rect">
            <a:avLst/>
          </a:prstGeom>
          <a:noFill/>
          <a:ln w="9525">
            <a:noFill/>
            <a:miter lim="800000"/>
            <a:headEnd/>
            <a:tailEnd/>
          </a:ln>
        </p:spPr>
        <p:txBody>
          <a:bodyPr lIns="100325" tIns="50163" rIns="100325" bIns="50163" anchor="ctr"/>
          <a:lstStyle/>
          <a:p>
            <a:pPr defTabSz="1002476">
              <a:defRPr/>
            </a:pPr>
            <a:r>
              <a:rPr lang="ru-RU" altLang="ru-RU" sz="1400" b="1" i="1" dirty="0">
                <a:latin typeface="+mn-lt"/>
                <a:cs typeface="+mn-cs"/>
              </a:rPr>
              <a:t>Схема сборки секционированной стойки СК26 (Ф650)</a:t>
            </a:r>
          </a:p>
        </p:txBody>
      </p:sp>
      <p:sp>
        <p:nvSpPr>
          <p:cNvPr id="10247" name="Прямоугольник 8"/>
          <p:cNvSpPr>
            <a:spLocks noChangeArrowheads="1"/>
          </p:cNvSpPr>
          <p:nvPr/>
        </p:nvSpPr>
        <p:spPr bwMode="auto">
          <a:xfrm>
            <a:off x="7239000" y="985838"/>
            <a:ext cx="2362200" cy="376237"/>
          </a:xfrm>
          <a:prstGeom prst="rect">
            <a:avLst/>
          </a:prstGeom>
          <a:noFill/>
          <a:ln w="9525">
            <a:noFill/>
            <a:miter lim="800000"/>
            <a:headEnd/>
            <a:tailEnd/>
          </a:ln>
        </p:spPr>
        <p:txBody>
          <a:bodyPr lIns="68415" tIns="34208" rIns="68415" bIns="34208">
            <a:spAutoFit/>
          </a:bodyPr>
          <a:lstStyle/>
          <a:p>
            <a:pPr algn="r"/>
            <a:r>
              <a:rPr lang="ru-RU" sz="1000" i="1">
                <a:latin typeface="GOST Common" pitchFamily="34" charset="0"/>
              </a:rPr>
              <a:t>Масса стойки в сборе</a:t>
            </a:r>
          </a:p>
          <a:p>
            <a:pPr algn="r"/>
            <a:r>
              <a:rPr lang="ru-RU" sz="1000" i="1">
                <a:latin typeface="GOST Common" pitchFamily="34" charset="0"/>
              </a:rPr>
              <a:t>не более 7 т</a:t>
            </a:r>
          </a:p>
        </p:txBody>
      </p:sp>
      <p:sp>
        <p:nvSpPr>
          <p:cNvPr id="10248" name="Прямоугольник 7"/>
          <p:cNvSpPr>
            <a:spLocks noChangeArrowheads="1"/>
          </p:cNvSpPr>
          <p:nvPr/>
        </p:nvSpPr>
        <p:spPr bwMode="auto">
          <a:xfrm>
            <a:off x="7364413" y="4913313"/>
            <a:ext cx="2274887" cy="530225"/>
          </a:xfrm>
          <a:prstGeom prst="rect">
            <a:avLst/>
          </a:prstGeom>
          <a:noFill/>
          <a:ln w="9525">
            <a:noFill/>
            <a:miter lim="800000"/>
            <a:headEnd/>
            <a:tailEnd/>
          </a:ln>
        </p:spPr>
        <p:txBody>
          <a:bodyPr lIns="68415" tIns="34208" rIns="68415" bIns="34208">
            <a:spAutoFit/>
          </a:bodyPr>
          <a:lstStyle/>
          <a:p>
            <a:pPr algn="r"/>
            <a:r>
              <a:rPr lang="ru-RU" sz="1000" i="1" dirty="0">
                <a:latin typeface="GOST Common" pitchFamily="34" charset="0"/>
              </a:rPr>
              <a:t>Масса стойки в сборе</a:t>
            </a:r>
          </a:p>
          <a:p>
            <a:pPr algn="r"/>
            <a:r>
              <a:rPr lang="ru-RU" sz="1000" i="1" dirty="0">
                <a:latin typeface="GOST Common" pitchFamily="34" charset="0"/>
              </a:rPr>
              <a:t>  не более 9 т</a:t>
            </a:r>
          </a:p>
          <a:p>
            <a:pPr algn="r"/>
            <a:endParaRPr lang="ru-RU" sz="1000" i="1" dirty="0">
              <a:latin typeface="GOST Common" pitchFamily="34" charset="0"/>
            </a:endParaRPr>
          </a:p>
        </p:txBody>
      </p:sp>
      <p:sp>
        <p:nvSpPr>
          <p:cNvPr id="16" name="Rectangle 2"/>
          <p:cNvSpPr>
            <a:spLocks noChangeArrowheads="1"/>
          </p:cNvSpPr>
          <p:nvPr/>
        </p:nvSpPr>
        <p:spPr bwMode="auto">
          <a:xfrm>
            <a:off x="472612" y="4405313"/>
            <a:ext cx="9409112" cy="571500"/>
          </a:xfrm>
          <a:prstGeom prst="rect">
            <a:avLst/>
          </a:prstGeom>
          <a:noFill/>
          <a:ln w="9525">
            <a:noFill/>
            <a:miter lim="800000"/>
            <a:headEnd/>
            <a:tailEnd/>
          </a:ln>
        </p:spPr>
        <p:txBody>
          <a:bodyPr lIns="100325" tIns="50163" rIns="100325" bIns="50163" anchor="ctr"/>
          <a:lstStyle/>
          <a:p>
            <a:pPr defTabSz="1002476">
              <a:defRPr/>
            </a:pPr>
            <a:r>
              <a:rPr lang="ru-RU" altLang="ru-RU" sz="1400" b="1" i="1" dirty="0">
                <a:latin typeface="+mn-lt"/>
                <a:cs typeface="+mn-cs"/>
              </a:rPr>
              <a:t>Схема сборки секционированной стойки СЦ20 </a:t>
            </a:r>
            <a:r>
              <a:rPr lang="ru-RU" altLang="ru-RU" sz="1400" b="1" i="1" dirty="0"/>
              <a:t>(Ф800)</a:t>
            </a:r>
          </a:p>
        </p:txBody>
      </p:sp>
      <p:sp>
        <p:nvSpPr>
          <p:cNvPr id="10250" name="Прямоугольник 7"/>
          <p:cNvSpPr>
            <a:spLocks noChangeArrowheads="1"/>
          </p:cNvSpPr>
          <p:nvPr/>
        </p:nvSpPr>
        <p:spPr bwMode="auto">
          <a:xfrm>
            <a:off x="7448550" y="3070225"/>
            <a:ext cx="2152650" cy="376238"/>
          </a:xfrm>
          <a:prstGeom prst="rect">
            <a:avLst/>
          </a:prstGeom>
          <a:noFill/>
          <a:ln w="9525">
            <a:noFill/>
            <a:miter lim="800000"/>
            <a:headEnd/>
            <a:tailEnd/>
          </a:ln>
        </p:spPr>
        <p:txBody>
          <a:bodyPr lIns="68415" tIns="34208" rIns="68415" bIns="34208">
            <a:spAutoFit/>
          </a:bodyPr>
          <a:lstStyle/>
          <a:p>
            <a:pPr algn="r"/>
            <a:r>
              <a:rPr lang="ru-RU" sz="1000" i="1">
                <a:latin typeface="GOST Common" pitchFamily="34" charset="0"/>
              </a:rPr>
              <a:t>Масса стойки в сборе</a:t>
            </a:r>
          </a:p>
          <a:p>
            <a:pPr algn="r"/>
            <a:r>
              <a:rPr lang="ru-RU" sz="1000" i="1">
                <a:latin typeface="GOST Common" pitchFamily="34" charset="0"/>
              </a:rPr>
              <a:t>  не более 5 т</a:t>
            </a:r>
          </a:p>
        </p:txBody>
      </p:sp>
      <p:sp>
        <p:nvSpPr>
          <p:cNvPr id="13" name="Rectangle 2"/>
          <p:cNvSpPr>
            <a:spLocks noChangeArrowheads="1"/>
          </p:cNvSpPr>
          <p:nvPr/>
        </p:nvSpPr>
        <p:spPr bwMode="auto">
          <a:xfrm>
            <a:off x="472612" y="2586038"/>
            <a:ext cx="9409112" cy="571500"/>
          </a:xfrm>
          <a:prstGeom prst="rect">
            <a:avLst/>
          </a:prstGeom>
          <a:noFill/>
          <a:ln w="9525">
            <a:noFill/>
            <a:miter lim="800000"/>
            <a:headEnd/>
            <a:tailEnd/>
          </a:ln>
        </p:spPr>
        <p:txBody>
          <a:bodyPr lIns="100325" tIns="50163" rIns="100325" bIns="50163" anchor="ctr"/>
          <a:lstStyle/>
          <a:p>
            <a:pPr defTabSz="1002476">
              <a:defRPr/>
            </a:pPr>
            <a:r>
              <a:rPr lang="ru-RU" altLang="ru-RU" sz="1400" b="1" i="1" dirty="0">
                <a:latin typeface="+mn-lt"/>
                <a:cs typeface="+mn-cs"/>
              </a:rPr>
              <a:t>Схема сборки секционированной стойки СК22 </a:t>
            </a:r>
            <a:r>
              <a:rPr lang="ru-RU" altLang="ru-RU" sz="1400" b="1" i="1" dirty="0"/>
              <a:t>(Ф650)</a:t>
            </a:r>
          </a:p>
        </p:txBody>
      </p:sp>
      <p:sp>
        <p:nvSpPr>
          <p:cNvPr id="10254" name="Прямоугольник 7"/>
          <p:cNvSpPr>
            <a:spLocks noChangeArrowheads="1"/>
          </p:cNvSpPr>
          <p:nvPr/>
        </p:nvSpPr>
        <p:spPr bwMode="auto">
          <a:xfrm>
            <a:off x="7508875" y="5335348"/>
            <a:ext cx="2163763" cy="1147763"/>
          </a:xfrm>
          <a:prstGeom prst="rect">
            <a:avLst/>
          </a:prstGeom>
          <a:noFill/>
          <a:ln w="9525">
            <a:solidFill>
              <a:schemeClr val="tx1"/>
            </a:solidFill>
            <a:miter lim="800000"/>
            <a:headEnd/>
            <a:tailEnd/>
          </a:ln>
        </p:spPr>
        <p:txBody>
          <a:bodyPr lIns="68415" tIns="34208" rIns="68415" bIns="34208">
            <a:spAutoFit/>
          </a:bodyPr>
          <a:lstStyle/>
          <a:p>
            <a:pPr algn="ctr"/>
            <a:r>
              <a:rPr lang="ru-RU" sz="1000" i="1">
                <a:latin typeface="GOST Common" pitchFamily="34" charset="0"/>
              </a:rPr>
              <a:t>«ММ» – марка стойки</a:t>
            </a:r>
            <a:br>
              <a:rPr lang="ru-RU" sz="1000" i="1">
                <a:latin typeface="GOST Common" pitchFamily="34" charset="0"/>
              </a:rPr>
            </a:br>
            <a:r>
              <a:rPr lang="ru-RU" sz="1000" i="1">
                <a:latin typeface="GOST Common" pitchFamily="34" charset="0"/>
              </a:rPr>
              <a:t>и заводской номер</a:t>
            </a:r>
            <a:br>
              <a:rPr lang="ru-RU" sz="1000" i="1">
                <a:latin typeface="GOST Common" pitchFamily="34" charset="0"/>
              </a:rPr>
            </a:br>
            <a:br>
              <a:rPr lang="ru-RU" sz="1000" i="1">
                <a:latin typeface="GOST Common" pitchFamily="34" charset="0"/>
              </a:rPr>
            </a:br>
            <a:r>
              <a:rPr lang="ru-RU" sz="1000" i="1">
                <a:latin typeface="GOST Common" pitchFamily="34" charset="0"/>
              </a:rPr>
              <a:t>Метизы узла соединения стоек:  </a:t>
            </a:r>
          </a:p>
          <a:p>
            <a:pPr algn="ctr"/>
            <a:r>
              <a:rPr lang="ru-RU" sz="1000" i="1">
                <a:latin typeface="GOST Common" pitchFamily="34" charset="0"/>
              </a:rPr>
              <a:t>болт М24х110.109 - 12 шт.</a:t>
            </a:r>
          </a:p>
          <a:p>
            <a:pPr algn="ctr"/>
            <a:r>
              <a:rPr lang="ru-RU" sz="1000" i="1">
                <a:latin typeface="GOST Common" pitchFamily="34" charset="0"/>
              </a:rPr>
              <a:t>гайка  М24.10  - 24 шт.</a:t>
            </a:r>
          </a:p>
          <a:p>
            <a:pPr algn="ctr"/>
            <a:r>
              <a:rPr lang="ru-RU" sz="1000" i="1">
                <a:latin typeface="GOST Common" pitchFamily="34" charset="0"/>
              </a:rPr>
              <a:t>шайба М24      - 24 шт.</a:t>
            </a:r>
            <a:endParaRPr lang="ru-RU" sz="1000">
              <a:latin typeface="GOST Common" pitchFamily="34" charset="0"/>
            </a:endParaRPr>
          </a:p>
        </p:txBody>
      </p:sp>
      <p:sp>
        <p:nvSpPr>
          <p:cNvPr id="18"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sp>
        <p:nvSpPr>
          <p:cNvPr id="19"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Сайт\Опоры\35-110кв\СПБ110-11Ф\СПБ110-11Ф сх2.jpg"/>
          <p:cNvPicPr>
            <a:picLocks noChangeAspect="1" noChangeArrowheads="1"/>
          </p:cNvPicPr>
          <p:nvPr/>
        </p:nvPicPr>
        <p:blipFill>
          <a:blip r:embed="rId3" cstate="print"/>
          <a:stretch>
            <a:fillRect/>
          </a:stretch>
        </p:blipFill>
        <p:spPr bwMode="auto">
          <a:xfrm>
            <a:off x="4869245" y="971044"/>
            <a:ext cx="2047235" cy="3454708"/>
          </a:xfrm>
          <a:prstGeom prst="rect">
            <a:avLst/>
          </a:prstGeom>
          <a:noFill/>
        </p:spPr>
      </p:pic>
      <p:pic>
        <p:nvPicPr>
          <p:cNvPr id="18" name="Рисунок 17" descr="СПБ110-9Ф Model (1).tiff"/>
          <p:cNvPicPr>
            <a:picLocks noChangeAspect="1"/>
          </p:cNvPicPr>
          <p:nvPr/>
        </p:nvPicPr>
        <p:blipFill>
          <a:blip r:embed="rId4" cstate="print"/>
          <a:stretch>
            <a:fillRect/>
          </a:stretch>
        </p:blipFill>
        <p:spPr>
          <a:xfrm>
            <a:off x="2338600" y="947971"/>
            <a:ext cx="2078934" cy="3508199"/>
          </a:xfrm>
          <a:prstGeom prst="rect">
            <a:avLst/>
          </a:prstGeom>
        </p:spPr>
      </p:pic>
      <p:sp>
        <p:nvSpPr>
          <p:cNvPr id="11" name="Прямоугольник 10"/>
          <p:cNvSpPr/>
          <p:nvPr/>
        </p:nvSpPr>
        <p:spPr>
          <a:xfrm>
            <a:off x="985983" y="0"/>
            <a:ext cx="8800778" cy="327178"/>
          </a:xfrm>
          <a:prstGeom prst="rect">
            <a:avLst/>
          </a:prstGeom>
          <a:effectLst/>
        </p:spPr>
        <p:txBody>
          <a:bodyPr wrap="square" lIns="80175" tIns="40087" rIns="80175" bIns="40087">
            <a:spAutoFit/>
          </a:bodyPr>
          <a:lstStyle/>
          <a:p>
            <a:pPr marR="11135" algn="r">
              <a:spcBef>
                <a:spcPts val="526"/>
              </a:spcBef>
              <a:tabLst>
                <a:tab pos="5021263" algn="l"/>
              </a:tabLst>
            </a:pPr>
            <a:r>
              <a:rPr lang="ru-RU" sz="1600" b="1" kern="0" dirty="0">
                <a:solidFill>
                  <a:schemeClr val="accent2"/>
                </a:solidFill>
                <a:latin typeface="Times New Roman"/>
                <a:cs typeface="Times New Roman"/>
              </a:rPr>
              <a:t>Современные опоры  35 кВ</a:t>
            </a:r>
          </a:p>
        </p:txBody>
      </p:sp>
      <p:sp>
        <p:nvSpPr>
          <p:cNvPr id="15" name="Rectangle 1"/>
          <p:cNvSpPr>
            <a:spLocks noChangeArrowheads="1"/>
          </p:cNvSpPr>
          <p:nvPr/>
        </p:nvSpPr>
        <p:spPr bwMode="auto">
          <a:xfrm>
            <a:off x="2477781" y="2370823"/>
            <a:ext cx="18071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altLang="ru-RU"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ru-RU"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3" name="Прямоугольник 32"/>
          <p:cNvSpPr/>
          <p:nvPr/>
        </p:nvSpPr>
        <p:spPr>
          <a:xfrm>
            <a:off x="2655327" y="538828"/>
            <a:ext cx="4701177" cy="296401"/>
          </a:xfrm>
          <a:prstGeom prst="rect">
            <a:avLst/>
          </a:prstGeom>
          <a:effectLst>
            <a:outerShdw blurRad="12700" dist="12700" dir="3000000" algn="tl" rotWithShape="0">
              <a:schemeClr val="bg1"/>
            </a:outerShdw>
          </a:effectLst>
        </p:spPr>
        <p:txBody>
          <a:bodyPr wrap="square" lIns="80175" tIns="40087" rIns="80175" bIns="40087">
            <a:spAutoFit/>
          </a:bodyPr>
          <a:lstStyle/>
          <a:p>
            <a:pPr marR="11135" algn="ctr">
              <a:spcBef>
                <a:spcPts val="526"/>
              </a:spcBef>
            </a:pPr>
            <a:r>
              <a:rPr lang="ru-RU" sz="1400" b="1" kern="0" dirty="0" err="1">
                <a:solidFill>
                  <a:schemeClr val="accent2"/>
                </a:solidFill>
                <a:latin typeface="Times New Roman"/>
                <a:cs typeface="Times New Roman"/>
              </a:rPr>
              <a:t>Одноцепные</a:t>
            </a:r>
            <a:r>
              <a:rPr lang="ru-RU" sz="1400" b="1" kern="0" dirty="0">
                <a:solidFill>
                  <a:schemeClr val="accent2"/>
                </a:solidFill>
                <a:latin typeface="Times New Roman"/>
                <a:cs typeface="Times New Roman"/>
              </a:rPr>
              <a:t> промежуточные опоры</a:t>
            </a:r>
          </a:p>
        </p:txBody>
      </p:sp>
      <p:sp>
        <p:nvSpPr>
          <p:cNvPr id="17" name="Номер слайда 6"/>
          <p:cNvSpPr txBox="1">
            <a:spLocks/>
          </p:cNvSpPr>
          <p:nvPr/>
        </p:nvSpPr>
        <p:spPr>
          <a:xfrm>
            <a:off x="9051366" y="6390715"/>
            <a:ext cx="854635" cy="476250"/>
          </a:xfrm>
          <a:prstGeom prst="rect">
            <a:avLst/>
          </a:prstGeom>
          <a:ln>
            <a:noFill/>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F6386-2853-4872-808D-A8216F715452}" type="slidenum">
              <a:rPr kumimoji="0" lang="ru-RU" altLang="ru-RU" sz="2400" b="1" i="0" u="none" strike="noStrike" kern="1200" cap="none" spc="0" normalizeH="0" baseline="0" noProof="0" smtClean="0">
                <a:ln w="19050">
                  <a:solidFill>
                    <a:schemeClr val="bg1"/>
                  </a:solidFill>
                </a:ln>
                <a:solidFill>
                  <a:schemeClr val="accent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ru-RU" altLang="ru-RU" sz="2400" b="1" i="0" u="none" strike="noStrike" kern="1200" cap="none" spc="0" normalizeH="0" baseline="0" noProof="0" dirty="0">
              <a:ln w="19050">
                <a:solidFill>
                  <a:schemeClr val="bg1"/>
                </a:solidFill>
              </a:ln>
              <a:solidFill>
                <a:schemeClr val="accent1">
                  <a:lumMod val="50000"/>
                </a:schemeClr>
              </a:solidFill>
              <a:effectLst/>
              <a:uLnTx/>
              <a:uFillTx/>
              <a:latin typeface="Arial" charset="0"/>
              <a:ea typeface="+mn-ea"/>
              <a:cs typeface="+mn-cs"/>
            </a:endParaRPr>
          </a:p>
        </p:txBody>
      </p:sp>
      <p:sp>
        <p:nvSpPr>
          <p:cNvPr id="16" name="Rectangle 2"/>
          <p:cNvSpPr>
            <a:spLocks noChangeArrowheads="1"/>
          </p:cNvSpPr>
          <p:nvPr/>
        </p:nvSpPr>
        <p:spPr bwMode="auto">
          <a:xfrm>
            <a:off x="0" y="6564313"/>
            <a:ext cx="9906000" cy="293687"/>
          </a:xfrm>
          <a:prstGeom prst="rect">
            <a:avLst/>
          </a:prstGeom>
          <a:noFill/>
          <a:ln w="9525">
            <a:noFill/>
            <a:miter lim="800000"/>
            <a:headEnd/>
            <a:tailEnd/>
          </a:ln>
        </p:spPr>
        <p:txBody>
          <a:bodyPr lIns="100325" tIns="50163" rIns="100325" bIns="50163" anchor="ctr"/>
          <a:lstStyle/>
          <a:p>
            <a:pPr algn="ctr" defTabSz="1002476">
              <a:defRPr/>
            </a:pPr>
            <a:r>
              <a:rPr lang="ru-RU" altLang="ru-RU" sz="1050" i="1" dirty="0">
                <a:solidFill>
                  <a:schemeClr val="accent2"/>
                </a:solidFill>
                <a:latin typeface="+mn-lt"/>
                <a:cs typeface="+mn-cs"/>
              </a:rPr>
              <a:t>17.010 Каталог новых железобетонных опор</a:t>
            </a:r>
            <a:r>
              <a:rPr lang="en-US" altLang="ru-RU" sz="1050" i="1" dirty="0">
                <a:solidFill>
                  <a:schemeClr val="accent2"/>
                </a:solidFill>
                <a:latin typeface="+mn-lt"/>
                <a:cs typeface="+mn-cs"/>
              </a:rPr>
              <a:t> </a:t>
            </a:r>
            <a:r>
              <a:rPr lang="ru-RU" altLang="ru-RU" sz="1050" i="1" dirty="0">
                <a:solidFill>
                  <a:schemeClr val="accent2"/>
                </a:solidFill>
                <a:latin typeface="+mn-lt"/>
                <a:cs typeface="+mn-cs"/>
              </a:rPr>
              <a:t>35-500 кВ на базе секционированных стоек</a:t>
            </a:r>
          </a:p>
        </p:txBody>
      </p:sp>
      <p:pic>
        <p:nvPicPr>
          <p:cNvPr id="1026" name="Picture 2" descr="E:\Сайт\Опоры\35-110кв\СПБ110-17\СПБ110-17 сх.jpg"/>
          <p:cNvPicPr>
            <a:picLocks noChangeAspect="1" noChangeArrowheads="1"/>
          </p:cNvPicPr>
          <p:nvPr/>
        </p:nvPicPr>
        <p:blipFill>
          <a:blip r:embed="rId5" cstate="print"/>
          <a:stretch>
            <a:fillRect/>
          </a:stretch>
        </p:blipFill>
        <p:spPr bwMode="auto">
          <a:xfrm>
            <a:off x="7337872" y="1278543"/>
            <a:ext cx="1852779" cy="3087964"/>
          </a:xfrm>
          <a:prstGeom prst="rect">
            <a:avLst/>
          </a:prstGeom>
          <a:noFill/>
        </p:spPr>
      </p:pic>
      <p:graphicFrame>
        <p:nvGraphicFramePr>
          <p:cNvPr id="32" name="Таблица 31"/>
          <p:cNvGraphicFramePr>
            <a:graphicFrameLocks noGrp="1"/>
          </p:cNvGraphicFramePr>
          <p:nvPr>
            <p:extLst>
              <p:ext uri="{D42A27DB-BD31-4B8C-83A1-F6EECF244321}">
                <p14:modId xmlns:p14="http://schemas.microsoft.com/office/powerpoint/2010/main" val="2245247516"/>
              </p:ext>
            </p:extLst>
          </p:nvPr>
        </p:nvGraphicFramePr>
        <p:xfrm>
          <a:off x="405298" y="872945"/>
          <a:ext cx="9130589" cy="5040726"/>
        </p:xfrm>
        <a:graphic>
          <a:graphicData uri="http://schemas.openxmlformats.org/drawingml/2006/table">
            <a:tbl>
              <a:tblPr firstRow="1" firstCol="1" bandRow="1">
                <a:tableStyleId>{BC89EF96-8CEA-46FF-86C4-4CE0E7609802}</a:tableStyleId>
              </a:tblPr>
              <a:tblGrid>
                <a:gridCol w="1670774">
                  <a:extLst>
                    <a:ext uri="{9D8B030D-6E8A-4147-A177-3AD203B41FA5}">
                      <a16:colId xmlns:a16="http://schemas.microsoft.com/office/drawing/2014/main" val="20000"/>
                    </a:ext>
                  </a:extLst>
                </a:gridCol>
                <a:gridCol w="2486605">
                  <a:extLst>
                    <a:ext uri="{9D8B030D-6E8A-4147-A177-3AD203B41FA5}">
                      <a16:colId xmlns:a16="http://schemas.microsoft.com/office/drawing/2014/main" val="20001"/>
                    </a:ext>
                  </a:extLst>
                </a:gridCol>
                <a:gridCol w="2486605">
                  <a:extLst>
                    <a:ext uri="{9D8B030D-6E8A-4147-A177-3AD203B41FA5}">
                      <a16:colId xmlns:a16="http://schemas.microsoft.com/office/drawing/2014/main" val="20002"/>
                    </a:ext>
                  </a:extLst>
                </a:gridCol>
                <a:gridCol w="2486605">
                  <a:extLst>
                    <a:ext uri="{9D8B030D-6E8A-4147-A177-3AD203B41FA5}">
                      <a16:colId xmlns:a16="http://schemas.microsoft.com/office/drawing/2014/main" val="20003"/>
                    </a:ext>
                  </a:extLst>
                </a:gridCol>
              </a:tblGrid>
              <a:tr h="303102">
                <a:tc>
                  <a:txBody>
                    <a:bodyPr/>
                    <a:lstStyle/>
                    <a:p>
                      <a:pPr algn="ctr">
                        <a:lnSpc>
                          <a:spcPct val="100000"/>
                        </a:lnSpc>
                        <a:spcAft>
                          <a:spcPts val="0"/>
                        </a:spcAft>
                      </a:pPr>
                      <a:r>
                        <a:rPr lang="ru-RU" sz="1000" b="0" dirty="0">
                          <a:effectLst/>
                        </a:rPr>
                        <a:t>Марка опоры</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Aft>
                          <a:spcPts val="0"/>
                        </a:spcAft>
                      </a:pPr>
                      <a:r>
                        <a:rPr lang="ru-RU" sz="1050" b="1" dirty="0">
                          <a:effectLst/>
                        </a:rPr>
                        <a:t>СПБ35-3</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rPr>
                        <a:t>СПБ35-3Т</a:t>
                      </a:r>
                      <a:endParaRPr lang="ru-RU" sz="1050" b="1"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a:effectLst/>
                          <a:latin typeface="+mn-lt"/>
                          <a:ea typeface="Calibri"/>
                          <a:cs typeface="Times New Roman" panose="02020603050405020304" pitchFamily="18" charset="0"/>
                        </a:rPr>
                        <a:t>СПБ35-2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225624">
                <a:tc>
                  <a:txBody>
                    <a:bodyPr/>
                    <a:lstStyle/>
                    <a:p>
                      <a:pPr algn="ctr">
                        <a:lnSpc>
                          <a:spcPct val="100000"/>
                        </a:lnSpc>
                        <a:spcAft>
                          <a:spcPts val="0"/>
                        </a:spcAft>
                      </a:pP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6000">
                <a:tc>
                  <a:txBody>
                    <a:bodyPr/>
                    <a:lstStyle/>
                    <a:p>
                      <a:pPr algn="l">
                        <a:lnSpc>
                          <a:spcPct val="100000"/>
                        </a:lnSpc>
                        <a:spcAft>
                          <a:spcPts val="0"/>
                        </a:spcAft>
                      </a:pPr>
                      <a:r>
                        <a:rPr lang="ru-RU" sz="1000" b="0" dirty="0">
                          <a:effectLst/>
                        </a:rPr>
                        <a:t>Район по ветру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3 (650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3 (650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kern="1200" dirty="0">
                          <a:solidFill>
                            <a:schemeClr val="tx1"/>
                          </a:solidFill>
                          <a:effectLst/>
                          <a:latin typeface="+mn-lt"/>
                          <a:ea typeface="+mn-ea"/>
                          <a:cs typeface="+mn-cs"/>
                        </a:rPr>
                        <a:t>2 (500 Па)</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6000">
                <a:tc>
                  <a:txBody>
                    <a:bodyPr/>
                    <a:lstStyle/>
                    <a:p>
                      <a:pPr algn="l">
                        <a:lnSpc>
                          <a:spcPct val="100000"/>
                        </a:lnSpc>
                        <a:spcAft>
                          <a:spcPts val="0"/>
                        </a:spcAft>
                      </a:pPr>
                      <a:r>
                        <a:rPr lang="ru-RU" sz="1000" b="0" dirty="0">
                          <a:effectLst/>
                        </a:rPr>
                        <a:t>Район по гололеду</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3 (20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3 (20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2 (15 мм)</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6000">
                <a:tc>
                  <a:txBody>
                    <a:bodyPr/>
                    <a:lstStyle/>
                    <a:p>
                      <a:pPr algn="l">
                        <a:lnSpc>
                          <a:spcPct val="100000"/>
                        </a:lnSpc>
                        <a:spcAft>
                          <a:spcPts val="0"/>
                        </a:spcAft>
                      </a:pPr>
                      <a:r>
                        <a:rPr lang="ru-RU" sz="1000" b="0" dirty="0">
                          <a:effectLst/>
                        </a:rPr>
                        <a:t>Провод</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err="1">
                          <a:effectLst/>
                        </a:rPr>
                        <a:t>АСку</a:t>
                      </a:r>
                      <a:r>
                        <a:rPr lang="ru-RU" sz="1100" b="0" baseline="0" dirty="0">
                          <a:effectLst/>
                        </a:rPr>
                        <a:t> 120</a:t>
                      </a:r>
                      <a:r>
                        <a:rPr lang="ru-RU" sz="1100" b="0" dirty="0">
                          <a:effectLst/>
                        </a:rPr>
                        <a:t>/19</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err="1">
                          <a:effectLst/>
                        </a:rPr>
                        <a:t>АСку</a:t>
                      </a:r>
                      <a:r>
                        <a:rPr lang="ru-RU" sz="1100" b="0" baseline="0" dirty="0">
                          <a:effectLst/>
                        </a:rPr>
                        <a:t> 120</a:t>
                      </a:r>
                      <a:r>
                        <a:rPr lang="ru-RU" sz="1100" b="0" dirty="0">
                          <a:effectLst/>
                        </a:rPr>
                        <a:t>/19</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АС185/29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6000">
                <a:tc>
                  <a:txBody>
                    <a:bodyPr/>
                    <a:lstStyle/>
                    <a:p>
                      <a:pPr algn="l">
                        <a:lnSpc>
                          <a:spcPct val="100000"/>
                        </a:lnSpc>
                        <a:spcAft>
                          <a:spcPts val="0"/>
                        </a:spcAft>
                      </a:pPr>
                      <a:r>
                        <a:rPr lang="ru-RU" sz="1000" b="0" dirty="0">
                          <a:effectLst/>
                        </a:rPr>
                        <a:t>Трос</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rPr>
                        <a:t>9,2-М3-В-ОЖ-Н-Р</a:t>
                      </a: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6000">
                <a:tc>
                  <a:txBody>
                    <a:bodyPr/>
                    <a:lstStyle/>
                    <a:p>
                      <a:pPr algn="l">
                        <a:lnSpc>
                          <a:spcPct val="100000"/>
                        </a:lnSpc>
                        <a:spcAft>
                          <a:spcPts val="0"/>
                        </a:spcAft>
                      </a:pPr>
                      <a:r>
                        <a:rPr lang="ru-RU" sz="1000" b="0" dirty="0">
                          <a:effectLst/>
                        </a:rPr>
                        <a:t>Марка и масса стоек, т</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СКС260.65-1 (6,9)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СКС260.65-1 (6,9)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СКС260.65 (</a:t>
                      </a:r>
                      <a:r>
                        <a:rPr lang="en-US" sz="1100" b="0" dirty="0">
                          <a:effectLst/>
                          <a:latin typeface="+mn-lt"/>
                          <a:ea typeface="Calibri"/>
                          <a:cs typeface="Times New Roman" panose="02020603050405020304" pitchFamily="18" charset="0"/>
                        </a:rPr>
                        <a:t>~</a:t>
                      </a:r>
                      <a:r>
                        <a:rPr lang="ru-RU" sz="1100" b="0" dirty="0">
                          <a:effectLst/>
                          <a:latin typeface="+mn-lt"/>
                          <a:ea typeface="Calibri"/>
                          <a:cs typeface="Times New Roman" panose="02020603050405020304" pitchFamily="18" charset="0"/>
                        </a:rPr>
                        <a:t>7,0)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6000">
                <a:tc>
                  <a:txBody>
                    <a:bodyPr/>
                    <a:lstStyle/>
                    <a:p>
                      <a:pPr algn="l">
                        <a:lnSpc>
                          <a:spcPct val="100000"/>
                        </a:lnSpc>
                        <a:spcAft>
                          <a:spcPts val="0"/>
                        </a:spcAft>
                      </a:pPr>
                      <a:r>
                        <a:rPr lang="ru-RU" sz="1000" b="0" dirty="0">
                          <a:effectLst/>
                        </a:rPr>
                        <a:t>Масса металла,  кг</a:t>
                      </a:r>
                      <a:endParaRPr lang="ru-RU" sz="10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437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100" b="0" dirty="0">
                          <a:effectLst/>
                          <a:latin typeface="+mn-lt"/>
                          <a:ea typeface="Calibri"/>
                          <a:cs typeface="Times New Roman" panose="02020603050405020304" pitchFamily="18" charset="0"/>
                        </a:rPr>
                        <a:t>540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100" b="0" dirty="0">
                        <a:effectLst/>
                        <a:latin typeface="+mn-lt"/>
                        <a:ea typeface="Calibri"/>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6000">
                <a:tc>
                  <a:txBody>
                    <a:bodyPr/>
                    <a:lstStyle/>
                    <a:p>
                      <a:pPr algn="l">
                        <a:lnSpc>
                          <a:spcPct val="100000"/>
                        </a:lnSpc>
                        <a:spcAft>
                          <a:spcPts val="0"/>
                        </a:spcAft>
                      </a:pPr>
                      <a:r>
                        <a:rPr lang="ru-RU" sz="1000" b="0" dirty="0">
                          <a:effectLst/>
                          <a:latin typeface="+mn-lt"/>
                          <a:ea typeface="Calibri"/>
                          <a:cs typeface="Times New Roman" panose="02020603050405020304" pitchFamily="18" charset="0"/>
                        </a:rPr>
                        <a:t>№ проект</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effectLst/>
                          <a:latin typeface="+mn-lt"/>
                          <a:ea typeface="Calibri"/>
                          <a:cs typeface="Times New Roman" panose="02020603050405020304" pitchFamily="18" charset="0"/>
                        </a:rPr>
                        <a:t>17.008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22992697"/>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ru-RU" altLang="ru-RU" sz="1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ru-RU" altLang="ru-RU" sz="1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58998</TotalTime>
  <Words>4562</Words>
  <Application>Microsoft Office PowerPoint</Application>
  <PresentationFormat>Лист A4 (210x297 мм)</PresentationFormat>
  <Paragraphs>1100</Paragraphs>
  <Slides>35</Slides>
  <Notes>35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GOST Common</vt:lpstr>
      <vt:lpstr>Times New Roman</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 С. Ермошина</dc:creator>
  <cp:lastModifiedBy>Max</cp:lastModifiedBy>
  <cp:revision>4349</cp:revision>
  <dcterms:created xsi:type="dcterms:W3CDTF">2010-05-06T06:17:54Z</dcterms:created>
  <dcterms:modified xsi:type="dcterms:W3CDTF">2026-02-10T10:54:19Z</dcterms:modified>
</cp:coreProperties>
</file>