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44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3" r:id="rId12"/>
    <p:sldId id="472" r:id="rId13"/>
    <p:sldId id="44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0070C0"/>
    <a:srgbClr val="005390"/>
    <a:srgbClr val="000000"/>
    <a:srgbClr val="008000"/>
    <a:srgbClr val="05589D"/>
    <a:srgbClr val="7F7F7F"/>
    <a:srgbClr val="FFFFFF"/>
    <a:srgbClr val="1248A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407" autoAdjust="0"/>
  </p:normalViewPr>
  <p:slideViewPr>
    <p:cSldViewPr>
      <p:cViewPr varScale="1">
        <p:scale>
          <a:sx n="123" d="100"/>
          <a:sy n="123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2E1E072-6407-4D3B-9F7A-7CCA32D6F64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60FC25A-0879-4E4D-A478-DAD07751E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353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D6B64CB-4359-448E-B782-95A090DE4505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6700E06-0A9E-407C-8A07-7AC3B31B6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36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Санкт-Петербург 2023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3509F5C-B6A1-4B88-93FC-A517C4E2BE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79912" y="44450"/>
            <a:ext cx="5257229" cy="2160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461B1"/>
                </a:solidFill>
              </a:defRPr>
            </a:lvl1pPr>
          </a:lstStyle>
          <a:p>
            <a:pPr lvl="0"/>
            <a:r>
              <a:rPr lang="ru-RU" dirty="0"/>
              <a:t>Научно-исследовательская лаборатория конструкций электросетевого строительства</a:t>
            </a:r>
            <a:br>
              <a:rPr lang="ru-RU" dirty="0"/>
            </a:br>
            <a:r>
              <a:rPr lang="ru-RU" dirty="0"/>
              <a:t>ООО «ПО «</a:t>
            </a:r>
            <a:r>
              <a:rPr lang="ru-RU" dirty="0" err="1"/>
              <a:t>Энергожелезобетонинвест</a:t>
            </a:r>
            <a:r>
              <a:rPr lang="ru-RU" dirty="0"/>
              <a:t>»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493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04248" y="6538913"/>
            <a:ext cx="2133600" cy="314716"/>
          </a:xfrm>
        </p:spPr>
        <p:txBody>
          <a:bodyPr/>
          <a:lstStyle/>
          <a:p>
            <a:r>
              <a:rPr lang="ru-RU" dirty="0"/>
              <a:t>Санкт-Петербург 2023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83363"/>
            <a:ext cx="2133600" cy="274638"/>
          </a:xfrm>
        </p:spPr>
        <p:txBody>
          <a:bodyPr/>
          <a:lstStyle/>
          <a:p>
            <a:r>
              <a:rPr lang="ru-RU" dirty="0"/>
              <a:t>Санкт-Петербург 2023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Санкт-Петербург 2023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583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61B1"/>
                </a:solidFill>
              </a:defRPr>
            </a:lvl1pPr>
          </a:lstStyle>
          <a:p>
            <a:r>
              <a:rPr lang="ru-RU"/>
              <a:t>Санкт-Петербург 2023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-5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61B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84784"/>
            <a:ext cx="8784976" cy="332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Составные железобетонные сваи </a:t>
            </a:r>
          </a:p>
          <a:p>
            <a:pPr algn="ctr">
              <a:lnSpc>
                <a:spcPct val="110000"/>
              </a:lnSpc>
            </a:pPr>
            <a:r>
              <a:rPr lang="ru-RU" sz="28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электросетевого строительства</a:t>
            </a:r>
          </a:p>
          <a:p>
            <a:pPr algn="ctr">
              <a:lnSpc>
                <a:spcPct val="110000"/>
              </a:lnSpc>
            </a:pPr>
            <a:r>
              <a:rPr lang="ru-RU" sz="28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длиной до 24 м</a:t>
            </a:r>
          </a:p>
          <a:p>
            <a:pPr algn="ctr">
              <a:lnSpc>
                <a:spcPct val="110000"/>
              </a:lnSpc>
            </a:pPr>
            <a:endParaRPr lang="ru-RU" sz="2800" b="1" kern="0" dirty="0">
              <a:solidFill>
                <a:srgbClr val="05589D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V</a:t>
            </a:r>
            <a:r>
              <a:rPr lang="en-US" sz="1600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1600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Международная конференция</a:t>
            </a:r>
          </a:p>
          <a:p>
            <a:pPr algn="ctr">
              <a:lnSpc>
                <a:spcPct val="110000"/>
              </a:lnSpc>
            </a:pPr>
            <a: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«Высоковольтные воздушные и кабельные линии электропередачи: </a:t>
            </a:r>
            <a:b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актуальные вопросы и новые тенденции»</a:t>
            </a:r>
          </a:p>
          <a:p>
            <a:pPr algn="ctr">
              <a:lnSpc>
                <a:spcPct val="110000"/>
              </a:lnSpc>
            </a:pPr>
            <a:r>
              <a:rPr lang="ru-RU" sz="1600" b="1" kern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28-30 </a:t>
            </a:r>
            <a: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января 2025 г.</a:t>
            </a:r>
          </a:p>
          <a:p>
            <a:pPr algn="ctr">
              <a:lnSpc>
                <a:spcPct val="110000"/>
              </a:lnSpc>
            </a:pPr>
            <a: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Санкт-Петербург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085184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Качановская Любовь Игоревна,</a:t>
            </a:r>
            <a:br>
              <a:rPr lang="ru-RU" sz="1600" b="1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к.т.н</a:t>
            </a:r>
            <a:r>
              <a:rPr lang="ru-RU" sz="160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заведующая НИЛКЭС</a:t>
            </a:r>
            <a:br>
              <a:rPr lang="en-US" sz="160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ООО «ПО «Энергожелезобетонинвест» </a:t>
            </a:r>
            <a:br>
              <a:rPr lang="en-US" sz="160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l.i.kachanovskaya@nilkes.ru</a:t>
            </a:r>
            <a:endParaRPr lang="ru-RU" sz="1600" dirty="0">
              <a:solidFill>
                <a:srgbClr val="05589D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F2E25-1122-1416-9701-EBAF98C6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0E342F12-952F-DE4C-D6BE-793B07C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BCC302-765B-5CAE-5A29-E3834B8B6CBB}"/>
              </a:ext>
            </a:extLst>
          </p:cNvPr>
          <p:cNvSpPr/>
          <p:nvPr/>
        </p:nvSpPr>
        <p:spPr>
          <a:xfrm>
            <a:off x="403057" y="841948"/>
            <a:ext cx="8337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проектирования</a:t>
            </a:r>
            <a:endParaRPr lang="ru-RU" sz="24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7956FE-9503-E021-AFE8-E6058125CABA}"/>
              </a:ext>
            </a:extLst>
          </p:cNvPr>
          <p:cNvSpPr/>
          <p:nvPr/>
        </p:nvSpPr>
        <p:spPr>
          <a:xfrm>
            <a:off x="1327738" y="5939988"/>
            <a:ext cx="6488523" cy="369332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проектирования будут в открытом доступе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7EDCB-CEA5-0519-74E5-68DD3EED6397}"/>
              </a:ext>
            </a:extLst>
          </p:cNvPr>
          <p:cNvSpPr txBox="1"/>
          <p:nvPr/>
        </p:nvSpPr>
        <p:spPr>
          <a:xfrm>
            <a:off x="4729423" y="4193793"/>
            <a:ext cx="359760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материалах представлены графики, по которым можно проверить несущую способность сваи по выбранному типу армирования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1C5B1-1A0C-45E8-7256-4F20E70750A1}"/>
              </a:ext>
            </a:extLst>
          </p:cNvPr>
          <p:cNvSpPr txBox="1"/>
          <p:nvPr/>
        </p:nvSpPr>
        <p:spPr>
          <a:xfrm>
            <a:off x="154116" y="1375608"/>
            <a:ext cx="8666356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по принципу альбома типовых решений и включают в себя </a:t>
            </a:r>
            <a:b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необходимую информацию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7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(расчеты несущей способности, расчет соединительного узла, </a:t>
            </a:r>
            <a:br>
              <a:rPr lang="ru-RU" sz="17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сварных швов...) </a:t>
            </a:r>
          </a:p>
          <a:p>
            <a:pPr algn="ctr">
              <a:spcAft>
                <a:spcPts val="600"/>
              </a:spcAft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проекта в экспертизу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887A10-9EC6-B88D-D40A-D8C4D8C3FA09}"/>
              </a:ext>
            </a:extLst>
          </p:cNvPr>
          <p:cNvGrpSpPr/>
          <p:nvPr/>
        </p:nvGrpSpPr>
        <p:grpSpPr>
          <a:xfrm>
            <a:off x="264074" y="2983880"/>
            <a:ext cx="5260387" cy="2821384"/>
            <a:chOff x="264074" y="2983880"/>
            <a:chExt cx="5260387" cy="282138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9227101-C282-059B-0A7E-3BA4CC91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7868" y="3248545"/>
              <a:ext cx="1957762" cy="22062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5A2EEE-8264-A0B8-CD11-B2E45E6F2553}"/>
                </a:ext>
              </a:extLst>
            </p:cNvPr>
            <p:cNvSpPr txBox="1"/>
            <p:nvPr/>
          </p:nvSpPr>
          <p:spPr>
            <a:xfrm>
              <a:off x="264074" y="5466710"/>
              <a:ext cx="4551106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5569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График кривых взаимодействия сил</a:t>
              </a:r>
            </a:p>
          </p:txBody>
        </p:sp>
        <p:sp>
          <p:nvSpPr>
            <p:cNvPr id="11" name="Выноска: линия 10">
              <a:extLst>
                <a:ext uri="{FF2B5EF4-FFF2-40B4-BE49-F238E27FC236}">
                  <a16:creationId xmlns:a16="http://schemas.microsoft.com/office/drawing/2014/main" id="{99594ACD-F739-19F5-1007-4D551B3F372B}"/>
                </a:ext>
              </a:extLst>
            </p:cNvPr>
            <p:cNvSpPr/>
            <p:nvPr/>
          </p:nvSpPr>
          <p:spPr>
            <a:xfrm>
              <a:off x="3851920" y="2983880"/>
              <a:ext cx="1672541" cy="733152"/>
            </a:xfrm>
            <a:prstGeom prst="borderCallout1">
              <a:avLst>
                <a:gd name="adj1" fmla="val 49875"/>
                <a:gd name="adj2" fmla="val -805"/>
                <a:gd name="adj3" fmla="val 109928"/>
                <a:gd name="adj4" fmla="val -5298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Область несущей способности сваи</a:t>
              </a:r>
              <a:r>
                <a:rPr lang="ru-RU" sz="1400" dirty="0">
                  <a:ln w="0"/>
                  <a:solidFill>
                    <a:srgbClr val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778F8-E5CB-75DC-7D5D-3E22AC5D4394}"/>
                </a:ext>
              </a:extLst>
            </p:cNvPr>
            <p:cNvSpPr txBox="1"/>
            <p:nvPr/>
          </p:nvSpPr>
          <p:spPr>
            <a:xfrm>
              <a:off x="2648301" y="3038763"/>
              <a:ext cx="73359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i="1" dirty="0">
                  <a:latin typeface="Arial" panose="020B0604020202020204" pitchFamily="34" charset="0"/>
                </a:rPr>
                <a:t>Т*м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075174-5762-4F7E-3E5D-3B00C5802400}"/>
                </a:ext>
              </a:extLst>
            </p:cNvPr>
            <p:cNvSpPr txBox="1"/>
            <p:nvPr/>
          </p:nvSpPr>
          <p:spPr>
            <a:xfrm>
              <a:off x="3185512" y="4190891"/>
              <a:ext cx="73359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i="1" dirty="0">
                  <a:latin typeface="Arial" panose="020B0604020202020204" pitchFamily="34" charset="0"/>
                </a:rPr>
                <a:t>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02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51C72-35FC-73FF-6926-6BBDB8B1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F71C6E28-9E38-A752-B83E-71F9FB8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538C902-AA42-CAD6-1232-3E166F7015A3}"/>
              </a:ext>
            </a:extLst>
          </p:cNvPr>
          <p:cNvGrpSpPr/>
          <p:nvPr/>
        </p:nvGrpSpPr>
        <p:grpSpPr>
          <a:xfrm>
            <a:off x="290833" y="1412776"/>
            <a:ext cx="8591069" cy="4920478"/>
            <a:chOff x="290833" y="1316834"/>
            <a:chExt cx="8591069" cy="492047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D372BD6-2952-56F5-A44B-5152A009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864"/>
            <a:stretch/>
          </p:blipFill>
          <p:spPr>
            <a:xfrm>
              <a:off x="290833" y="1318901"/>
              <a:ext cx="2672624" cy="491841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E537F7E-C8BE-A365-9632-D7324943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793"/>
            <a:stretch/>
          </p:blipFill>
          <p:spPr>
            <a:xfrm>
              <a:off x="3031860" y="1324082"/>
              <a:ext cx="2154353" cy="326429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17B265F-7B9C-C758-CEEC-3B30D6F5E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1860" y="4639296"/>
              <a:ext cx="3563576" cy="159801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780F269-046B-8BA8-AA17-58453FB7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3839" y="1316834"/>
              <a:ext cx="2218063" cy="4920478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5541BCB-1DB2-DD86-3287-FDF6891674AE}"/>
              </a:ext>
            </a:extLst>
          </p:cNvPr>
          <p:cNvSpPr/>
          <p:nvPr/>
        </p:nvSpPr>
        <p:spPr>
          <a:xfrm>
            <a:off x="403057" y="787151"/>
            <a:ext cx="8337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опытный образцов свай 4-х типов армирования</a:t>
            </a:r>
            <a:endParaRPr lang="ru-RU" sz="20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7158E-C715-C1F3-C464-BEFB2F3D7D73}"/>
              </a:ext>
            </a:extLst>
          </p:cNvPr>
          <p:cNvSpPr txBox="1"/>
          <p:nvPr/>
        </p:nvSpPr>
        <p:spPr>
          <a:xfrm>
            <a:off x="5165750" y="2096177"/>
            <a:ext cx="1498090" cy="2073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</a:t>
            </a: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деформа-тивности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-стойкости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AB4F-ACD4-1361-FB22-0CD053B0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9D4F6A68-39F0-B198-1CAF-92ED1D5E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FCB69-BB09-0962-4425-7D57AA0B761A}"/>
              </a:ext>
            </a:extLst>
          </p:cNvPr>
          <p:cNvSpPr txBox="1"/>
          <p:nvPr/>
        </p:nvSpPr>
        <p:spPr>
          <a:xfrm>
            <a:off x="-21842" y="950376"/>
            <a:ext cx="9136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составных железобетонных свай: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7358D6-45D9-09A2-F0EA-0AF4540CAF1F}"/>
              </a:ext>
            </a:extLst>
          </p:cNvPr>
          <p:cNvSpPr/>
          <p:nvPr/>
        </p:nvSpPr>
        <p:spPr>
          <a:xfrm>
            <a:off x="805742" y="1988841"/>
            <a:ext cx="3384000" cy="861774"/>
          </a:xfrm>
          <a:prstGeom prst="rect">
            <a:avLst/>
          </a:prstGeom>
          <a:solidFill>
            <a:srgbClr val="005390">
              <a:alpha val="20000"/>
            </a:srgbClr>
          </a:solidFill>
          <a:ln>
            <a:solidFill>
              <a:srgbClr val="00539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D71F24-C0D2-443A-B6DC-B74D8BC129DD}"/>
              </a:ext>
            </a:extLst>
          </p:cNvPr>
          <p:cNvSpPr/>
          <p:nvPr/>
        </p:nvSpPr>
        <p:spPr>
          <a:xfrm>
            <a:off x="4910574" y="1988840"/>
            <a:ext cx="3384000" cy="861775"/>
          </a:xfrm>
          <a:prstGeom prst="rect">
            <a:avLst/>
          </a:prstGeom>
          <a:solidFill>
            <a:srgbClr val="005390">
              <a:alpha val="20000"/>
            </a:srgbClr>
          </a:solidFill>
          <a:ln>
            <a:solidFill>
              <a:srgbClr val="00539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ВЫГОДНО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0B0BA-48A3-99A2-56C1-E75858D538C3}"/>
              </a:ext>
            </a:extLst>
          </p:cNvPr>
          <p:cNvSpPr txBox="1"/>
          <p:nvPr/>
        </p:nvSpPr>
        <p:spPr>
          <a:xfrm>
            <a:off x="779206" y="3219599"/>
            <a:ext cx="3752800" cy="312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  <a:defRPr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Специальный узел соединения</a:t>
            </a:r>
            <a:r>
              <a:rPr lang="en-US" sz="1600" dirty="0"/>
              <a:t>;</a:t>
            </a:r>
          </a:p>
          <a:p>
            <a:r>
              <a:rPr lang="ru-RU" sz="1600" dirty="0"/>
              <a:t>Усиленный оголовок;</a:t>
            </a:r>
          </a:p>
          <a:p>
            <a:r>
              <a:rPr lang="ru-RU" sz="1600" dirty="0"/>
              <a:t>Использование материалов повышенной прочности –    долговечность без средств вторичной защиты</a:t>
            </a:r>
          </a:p>
          <a:p>
            <a:r>
              <a:rPr lang="ru-RU" sz="1600" dirty="0"/>
              <a:t>Уменьшение нагрузок на сваю от пучения за счет меньшей теплопроводности </a:t>
            </a:r>
          </a:p>
          <a:p>
            <a:r>
              <a:rPr lang="ru-RU" sz="1600" dirty="0"/>
              <a:t>Не требуется </a:t>
            </a:r>
            <a:r>
              <a:rPr lang="ru-RU" sz="1600" dirty="0" err="1"/>
              <a:t>обетонирования</a:t>
            </a:r>
            <a:r>
              <a:rPr lang="ru-RU" sz="1600" dirty="0"/>
              <a:t> стыков</a:t>
            </a:r>
          </a:p>
          <a:p>
            <a:pPr>
              <a:lnSpc>
                <a:spcPct val="130000"/>
              </a:lnSpc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DB834-5BDD-CF5B-119B-73A0D12828F2}"/>
              </a:ext>
            </a:extLst>
          </p:cNvPr>
          <p:cNvSpPr txBox="1"/>
          <p:nvPr/>
        </p:nvSpPr>
        <p:spPr>
          <a:xfrm>
            <a:off x="4910574" y="3219599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затраты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железобетонные сваи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ниже затрат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металлические сваи</a:t>
            </a:r>
          </a:p>
          <a:p>
            <a:pPr marL="285750" indent="-285750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затрат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эксплуатации за счет отсутствия проблем с пучением (большей длины и меньшей теплопроводности свай)</a:t>
            </a:r>
          </a:p>
          <a:p>
            <a:pPr marL="285750" indent="-285750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6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90510" y="4581128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Научно-исследовательская лаборатория конструкций электросетевого строительства (НИЛКЭС) Санкт-Петербург</a:t>
            </a:r>
          </a:p>
          <a:p>
            <a:r>
              <a:rPr lang="ru-RU" sz="1600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(812) 309-39-61</a:t>
            </a:r>
          </a:p>
          <a:p>
            <a:pPr>
              <a:spcAft>
                <a:spcPts val="600"/>
              </a:spcAft>
            </a:pPr>
            <a:r>
              <a:rPr lang="ru-RU" sz="16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www.нилкэс.рф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7295" y="2681537"/>
            <a:ext cx="6249409" cy="111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Качановская Любовь Игоревна,</a:t>
            </a:r>
          </a:p>
          <a:p>
            <a:pPr algn="ctr">
              <a:lnSpc>
                <a:spcPct val="114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к.т.н., заведующая НИЛКЭС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ООО «ПО «Энергожелезобетонинвест»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984" y="1007561"/>
            <a:ext cx="8347656" cy="125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Больше информации о разработках,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мероприятиях и публикациях на нашем сайте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www.</a:t>
            </a: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НИЛКЭС.РФ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DE28-2BA0-4AE3-AEA2-6FDD7FD92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10" y="4423730"/>
            <a:ext cx="1908000" cy="19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61B63B-6A7C-448D-A74A-41B35D63F4A6}"/>
              </a:ext>
            </a:extLst>
          </p:cNvPr>
          <p:cNvSpPr txBox="1"/>
          <p:nvPr/>
        </p:nvSpPr>
        <p:spPr>
          <a:xfrm>
            <a:off x="409510" y="4149029"/>
            <a:ext cx="214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нилкэс.рф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B2BB6-2FFE-44D4-AB23-F88E767EAB04}"/>
              </a:ext>
            </a:extLst>
          </p:cNvPr>
          <p:cNvSpPr txBox="1"/>
          <p:nvPr/>
        </p:nvSpPr>
        <p:spPr>
          <a:xfrm>
            <a:off x="6762493" y="4149029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Дзен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D63E3B-66FA-E4A0-72EF-02003E626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93" y="442373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56385-B6C6-F763-4AA3-E04F5B532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6631806-7DD8-0EEF-B923-A262BDF2153C}"/>
              </a:ext>
            </a:extLst>
          </p:cNvPr>
          <p:cNvSpPr/>
          <p:nvPr/>
        </p:nvSpPr>
        <p:spPr>
          <a:xfrm>
            <a:off x="450894" y="1628800"/>
            <a:ext cx="3924000" cy="936000"/>
          </a:xfrm>
          <a:prstGeom prst="roundRect">
            <a:avLst/>
          </a:prstGeom>
          <a:solidFill>
            <a:srgbClr val="00539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899C409-2375-30EA-1744-F486AE3EEB01}"/>
              </a:ext>
            </a:extLst>
          </p:cNvPr>
          <p:cNvSpPr/>
          <p:nvPr/>
        </p:nvSpPr>
        <p:spPr>
          <a:xfrm>
            <a:off x="4775150" y="1628800"/>
            <a:ext cx="3924000" cy="936000"/>
          </a:xfrm>
          <a:prstGeom prst="roundRect">
            <a:avLst/>
          </a:prstGeom>
          <a:solidFill>
            <a:srgbClr val="00539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C5D99201-51D6-2BCB-A712-CE56157C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C9AC3B-0CD9-3D63-A413-5AABECD564A9}"/>
              </a:ext>
            </a:extLst>
          </p:cNvPr>
          <p:cNvSpPr/>
          <p:nvPr/>
        </p:nvSpPr>
        <p:spPr>
          <a:xfrm>
            <a:off x="410461" y="764704"/>
            <a:ext cx="8323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свайных фундаментов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глубиной погружения более 12 м</a:t>
            </a:r>
            <a:endParaRPr lang="ru-RU" sz="20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FAD81C-391B-2E4C-AD17-955536BD156D}"/>
              </a:ext>
            </a:extLst>
          </p:cNvPr>
          <p:cNvSpPr/>
          <p:nvPr/>
        </p:nvSpPr>
        <p:spPr>
          <a:xfrm>
            <a:off x="695620" y="1905799"/>
            <a:ext cx="343454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Северные регионы России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A385C3-FC18-D368-D797-B217F5DAB15A}"/>
              </a:ext>
            </a:extLst>
          </p:cNvPr>
          <p:cNvSpPr/>
          <p:nvPr/>
        </p:nvSpPr>
        <p:spPr>
          <a:xfrm>
            <a:off x="5019876" y="1767300"/>
            <a:ext cx="343454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переходы ВЛ через водные преграды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2E7C4-76F4-F7D2-67EB-102D8407F077}"/>
              </a:ext>
            </a:extLst>
          </p:cNvPr>
          <p:cNvSpPr txBox="1"/>
          <p:nvPr/>
        </p:nvSpPr>
        <p:spPr>
          <a:xfrm>
            <a:off x="450894" y="2644746"/>
            <a:ext cx="3958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ветровые и гололедные нагрузки</a:t>
            </a:r>
          </a:p>
          <a:p>
            <a:pPr marL="182563" indent="-182563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Слабые, вечномерзлые, обводненные, заболоченные,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пучинистые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грунты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9F5E9-F449-04B4-C1B3-E692F41E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517" y="3866291"/>
            <a:ext cx="3541266" cy="2370977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EF72A-C5CC-337F-08EA-65C3D597698E}"/>
              </a:ext>
            </a:extLst>
          </p:cNvPr>
          <p:cNvSpPr txBox="1"/>
          <p:nvPr/>
        </p:nvSpPr>
        <p:spPr>
          <a:xfrm>
            <a:off x="4775150" y="2644746"/>
            <a:ext cx="3958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опор более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большие нагрузки;</a:t>
            </a:r>
          </a:p>
          <a:p>
            <a:pPr marL="182563" indent="-182563"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Подверженность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размыву паводковыми и ливневыми водами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9991C0-82CF-B66E-8E2C-DBF5FDF60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" t="12535" b="12254"/>
          <a:stretch/>
        </p:blipFill>
        <p:spPr>
          <a:xfrm>
            <a:off x="450894" y="3866291"/>
            <a:ext cx="4023593" cy="2465978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03057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476B-F635-A0C8-5D0F-19FC7827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44378241-64DF-A6D3-958D-51F7D873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F5B6BE2-315F-6779-453B-22483ED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97" y="457200"/>
            <a:ext cx="8229600" cy="910647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опор из-за морозного пучения свай</a:t>
            </a:r>
            <a:endParaRPr lang="ru-RU" sz="20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t.i.boykova\Downloads\PHOTO-2019-07-08-07-54-07.jpg">
            <a:extLst>
              <a:ext uri="{FF2B5EF4-FFF2-40B4-BE49-F238E27FC236}">
                <a16:creationId xmlns:a16="http://schemas.microsoft.com/office/drawing/2014/main" id="{78549FD4-5962-BEF5-AB17-6F05F8C9A393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62" b="20984"/>
          <a:stretch/>
        </p:blipFill>
        <p:spPr bwMode="auto">
          <a:xfrm flipH="1">
            <a:off x="5128839" y="3671356"/>
            <a:ext cx="3635029" cy="2279183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318F61-D253-BB08-5840-C1009D9EC718}"/>
              </a:ext>
            </a:extLst>
          </p:cNvPr>
          <p:cNvSpPr txBox="1"/>
          <p:nvPr/>
        </p:nvSpPr>
        <p:spPr>
          <a:xfrm>
            <a:off x="360906" y="6084004"/>
            <a:ext cx="8426782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заглубление свай строго до проектной отметки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05E68F-2418-7748-1428-E89630FF67D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rcRect b="8706"/>
          <a:stretch/>
        </p:blipFill>
        <p:spPr>
          <a:xfrm>
            <a:off x="5128839" y="1262533"/>
            <a:ext cx="3635029" cy="2277965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E74516-D17C-E5B4-A6A8-A1D1A365BE1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rcRect t="4940" b="10681"/>
          <a:stretch/>
        </p:blipFill>
        <p:spPr>
          <a:xfrm>
            <a:off x="358705" y="3663484"/>
            <a:ext cx="3635029" cy="2279183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B70921-5E38-3960-50C4-24D979CF17E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rcRect b="7764"/>
          <a:stretch/>
        </p:blipFill>
        <p:spPr>
          <a:xfrm>
            <a:off x="358705" y="1262533"/>
            <a:ext cx="3635029" cy="2275738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9C90106-586F-5043-0294-7201D9378FAA}"/>
              </a:ext>
            </a:extLst>
          </p:cNvPr>
          <p:cNvGrpSpPr/>
          <p:nvPr/>
        </p:nvGrpSpPr>
        <p:grpSpPr>
          <a:xfrm>
            <a:off x="3317221" y="1600956"/>
            <a:ext cx="2514152" cy="3994511"/>
            <a:chOff x="3317221" y="1600956"/>
            <a:chExt cx="2514152" cy="3994511"/>
          </a:xfrm>
        </p:grpSpPr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6CDF79AC-2028-3873-B250-705A7882ACA7}"/>
                </a:ext>
              </a:extLst>
            </p:cNvPr>
            <p:cNvSpPr/>
            <p:nvPr/>
          </p:nvSpPr>
          <p:spPr>
            <a:xfrm>
              <a:off x="4457756" y="4112312"/>
              <a:ext cx="233083" cy="584775"/>
            </a:xfrm>
            <a:prstGeom prst="downArrow">
              <a:avLst/>
            </a:prstGeom>
            <a:solidFill>
              <a:srgbClr val="00539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566F703-10EB-6771-3091-575D332EFF05}"/>
                </a:ext>
              </a:extLst>
            </p:cNvPr>
            <p:cNvSpPr/>
            <p:nvPr/>
          </p:nvSpPr>
          <p:spPr>
            <a:xfrm>
              <a:off x="3317221" y="1600956"/>
              <a:ext cx="2514152" cy="748800"/>
            </a:xfrm>
            <a:prstGeom prst="roundRect">
              <a:avLst/>
            </a:prstGeom>
            <a:solidFill>
              <a:srgbClr val="B9CDE5">
                <a:alpha val="80000"/>
              </a:srgbClr>
            </a:solidFill>
            <a:ln>
              <a:solidFill>
                <a:srgbClr val="0053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14C87F0-F7F7-05DE-2EAD-093B725DB226}"/>
                </a:ext>
              </a:extLst>
            </p:cNvPr>
            <p:cNvSpPr/>
            <p:nvPr/>
          </p:nvSpPr>
          <p:spPr>
            <a:xfrm>
              <a:off x="3527117" y="1652191"/>
              <a:ext cx="2128167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Недостаточная длина свай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03698C4F-6D93-2BB2-3B7B-0E366956FDDB}"/>
                </a:ext>
              </a:extLst>
            </p:cNvPr>
            <p:cNvSpPr/>
            <p:nvPr/>
          </p:nvSpPr>
          <p:spPr>
            <a:xfrm>
              <a:off x="3317221" y="3197947"/>
              <a:ext cx="2514152" cy="769872"/>
            </a:xfrm>
            <a:prstGeom prst="roundRect">
              <a:avLst/>
            </a:prstGeom>
            <a:solidFill>
              <a:srgbClr val="B9CDE5">
                <a:alpha val="80000"/>
              </a:srgbClr>
            </a:solidFill>
            <a:ln>
              <a:solidFill>
                <a:srgbClr val="0053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8E05C09-A6F7-E30E-4D8D-9333783A2C63}"/>
                </a:ext>
              </a:extLst>
            </p:cNvPr>
            <p:cNvSpPr/>
            <p:nvPr/>
          </p:nvSpPr>
          <p:spPr>
            <a:xfrm>
              <a:off x="3317221" y="3259718"/>
              <a:ext cx="2514152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Нагрузки на сваю </a:t>
              </a:r>
              <a:br>
                <a:rPr lang="ru-RU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морозного пучения</a:t>
              </a: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F4A05EE-CF7F-1032-42A8-06D9C0A8D634}"/>
                </a:ext>
              </a:extLst>
            </p:cNvPr>
            <p:cNvGrpSpPr/>
            <p:nvPr/>
          </p:nvGrpSpPr>
          <p:grpSpPr>
            <a:xfrm>
              <a:off x="3317221" y="4846888"/>
              <a:ext cx="2514152" cy="748579"/>
              <a:chOff x="3317221" y="4846888"/>
              <a:chExt cx="2514152" cy="748579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FF3918F-1074-3FE5-0A1E-7E0DFDE435B9}"/>
                  </a:ext>
                </a:extLst>
              </p:cNvPr>
              <p:cNvSpPr/>
              <p:nvPr/>
            </p:nvSpPr>
            <p:spPr>
              <a:xfrm>
                <a:off x="3317221" y="4846888"/>
                <a:ext cx="2514152" cy="748579"/>
              </a:xfrm>
              <a:prstGeom prst="roundRect">
                <a:avLst/>
              </a:prstGeom>
              <a:solidFill>
                <a:srgbClr val="B9CDE5">
                  <a:alpha val="80000"/>
                </a:srgbClr>
              </a:solidFill>
              <a:ln>
                <a:solidFill>
                  <a:srgbClr val="0053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30BA435-43E3-9617-3E85-F44D475AC1F6}"/>
                  </a:ext>
                </a:extLst>
              </p:cNvPr>
              <p:cNvSpPr/>
              <p:nvPr/>
            </p:nvSpPr>
            <p:spPr>
              <a:xfrm>
                <a:off x="3317221" y="4898012"/>
                <a:ext cx="251415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Падение </a:t>
                </a:r>
                <a:br>
                  <a:rPr lang="ru-RU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решётчатой опоры</a:t>
                </a:r>
              </a:p>
            </p:txBody>
          </p:sp>
        </p:grpSp>
        <p:sp>
          <p:nvSpPr>
            <p:cNvPr id="26" name="Знак ''плюс'' 25">
              <a:extLst>
                <a:ext uri="{FF2B5EF4-FFF2-40B4-BE49-F238E27FC236}">
                  <a16:creationId xmlns:a16="http://schemas.microsoft.com/office/drawing/2014/main" id="{2909CD9A-352C-E706-D049-FC6B6E61241F}"/>
                </a:ext>
              </a:extLst>
            </p:cNvPr>
            <p:cNvSpPr/>
            <p:nvPr/>
          </p:nvSpPr>
          <p:spPr>
            <a:xfrm>
              <a:off x="4286297" y="2477815"/>
              <a:ext cx="576000" cy="576000"/>
            </a:xfrm>
            <a:prstGeom prst="mathPlus">
              <a:avLst/>
            </a:prstGeom>
            <a:solidFill>
              <a:srgbClr val="00539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232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F6EC-C6F4-0B1C-88FB-A2C5245F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2C60DEDD-55A6-1CB4-1AD6-E676A5FA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1B9E78-392A-C78A-F77B-00D0F3AF3B86}"/>
              </a:ext>
            </a:extLst>
          </p:cNvPr>
          <p:cNvSpPr/>
          <p:nvPr/>
        </p:nvSpPr>
        <p:spPr>
          <a:xfrm>
            <a:off x="348915" y="668289"/>
            <a:ext cx="8337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металлических свайных фундаментов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kern="0" dirty="0" err="1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пучинистых</a:t>
            </a: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грунтах</a:t>
            </a:r>
            <a:endParaRPr lang="ru-RU" sz="20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DD78FE-0B2E-5CBF-A206-D925AA02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91054"/>
            <a:ext cx="3575972" cy="2010557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0E9584-272C-59B5-D275-92D440C5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9" y="1691054"/>
            <a:ext cx="3574324" cy="20105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7A5792-AF31-B0FD-F165-C9461DD8F62E}"/>
              </a:ext>
            </a:extLst>
          </p:cNvPr>
          <p:cNvSpPr/>
          <p:nvPr/>
        </p:nvSpPr>
        <p:spPr>
          <a:xfrm>
            <a:off x="709779" y="3701611"/>
            <a:ext cx="3574324" cy="58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Сваи из металлических труб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219,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и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 мм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4C8EF9-B450-61FA-6C2A-8E23B2CF4ECF}"/>
              </a:ext>
            </a:extLst>
          </p:cNvPr>
          <p:cNvSpPr/>
          <p:nvPr/>
        </p:nvSpPr>
        <p:spPr>
          <a:xfrm>
            <a:off x="4933688" y="3701611"/>
            <a:ext cx="3574324" cy="58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Винтовые сваи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A6E2C-F206-0349-D5E0-392729C0B3F4}"/>
              </a:ext>
            </a:extLst>
          </p:cNvPr>
          <p:cNvSpPr txBox="1"/>
          <p:nvPr/>
        </p:nvSpPr>
        <p:spPr>
          <a:xfrm>
            <a:off x="1550020" y="4473731"/>
            <a:ext cx="5468165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</a:t>
            </a:r>
          </a:p>
          <a:p>
            <a:pPr algn="ctr"/>
            <a:endParaRPr lang="ru-RU" sz="17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</a:t>
            </a:r>
          </a:p>
          <a:p>
            <a:pPr algn="ctr"/>
            <a:endParaRPr lang="ru-RU" sz="17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обрезания верха свай,</a:t>
            </a:r>
          </a:p>
          <a:p>
            <a:pPr algn="ctr"/>
            <a:r>
              <a:rPr lang="ru-RU" sz="17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невозможности достижения проектной отметки)</a:t>
            </a:r>
          </a:p>
          <a:p>
            <a:pPr algn="ctr"/>
            <a:r>
              <a:rPr lang="ru-RU" sz="1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верный путь к пучению фундаментов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B8F1E18-EEFE-5078-A44E-A266EE0BA2F5}"/>
              </a:ext>
            </a:extLst>
          </p:cNvPr>
          <p:cNvSpPr/>
          <p:nvPr/>
        </p:nvSpPr>
        <p:spPr>
          <a:xfrm rot="10800000">
            <a:off x="2169395" y="4473731"/>
            <a:ext cx="327546" cy="364436"/>
          </a:xfrm>
          <a:prstGeom prst="downArrow">
            <a:avLst/>
          </a:prstGeom>
          <a:solidFill>
            <a:srgbClr val="005390">
              <a:alpha val="20000"/>
            </a:srgbClr>
          </a:solidFill>
          <a:ln>
            <a:solidFill>
              <a:srgbClr val="00539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988720AC-787A-73DF-6964-1B012A2B3A89}"/>
              </a:ext>
            </a:extLst>
          </p:cNvPr>
          <p:cNvSpPr/>
          <p:nvPr/>
        </p:nvSpPr>
        <p:spPr>
          <a:xfrm rot="10800000">
            <a:off x="2169395" y="4995827"/>
            <a:ext cx="327546" cy="364436"/>
          </a:xfrm>
          <a:prstGeom prst="downArrow">
            <a:avLst/>
          </a:prstGeom>
          <a:solidFill>
            <a:srgbClr val="005390">
              <a:alpha val="20000"/>
            </a:srgbClr>
          </a:solidFill>
          <a:ln>
            <a:solidFill>
              <a:srgbClr val="00539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3D5B6-50E5-2977-1CFE-B250F660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0B868BE2-9DD0-853E-C860-C6640356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4295F2B4-3212-5841-88DD-F5223DE06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015" y="1782724"/>
            <a:ext cx="4038600" cy="487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</a:t>
            </a:r>
          </a:p>
          <a:p>
            <a:pPr marL="0" indent="0" algn="ctr">
              <a:buNone/>
            </a:pPr>
            <a:endParaRPr lang="ru-RU" sz="1800" b="1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Глубина забивки может превышать 20 м</a:t>
            </a:r>
          </a:p>
          <a:p>
            <a:pPr marL="0" indent="0">
              <a:buNone/>
            </a:pPr>
            <a:endParaRPr lang="ru-RU" sz="1800" b="1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Высокая теплопроводность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Высокая стоимость</a:t>
            </a:r>
            <a:endParaRPr lang="ru-RU" sz="1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9CE0B675-8861-53F2-4538-9527602FB2E2}"/>
              </a:ext>
            </a:extLst>
          </p:cNvPr>
          <p:cNvSpPr txBox="1">
            <a:spLocks/>
          </p:cNvSpPr>
          <p:nvPr/>
        </p:nvSpPr>
        <p:spPr>
          <a:xfrm>
            <a:off x="4533899" y="1782724"/>
            <a:ext cx="4161085" cy="56067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Железобетонные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800" b="1" kern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8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НИЗКАЯ стоимость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800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НИЗКАЯ теплопроводность</a:t>
            </a:r>
          </a:p>
          <a:p>
            <a:pPr marL="0" indent="0">
              <a:buFont typeface="Arial" pitchFamily="34" charset="0"/>
              <a:buNone/>
            </a:pPr>
            <a:endParaRPr lang="ru-RU" sz="18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8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Ограниченная область применения (12 м сваи в слабых грунтах)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692658-6A65-7645-62FB-A36C9C4C4678}"/>
              </a:ext>
            </a:extLst>
          </p:cNvPr>
          <p:cNvSpPr/>
          <p:nvPr/>
        </p:nvSpPr>
        <p:spPr>
          <a:xfrm>
            <a:off x="12967" y="8593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свайных фундаментов</a:t>
            </a:r>
            <a:endParaRPr lang="ru-RU" sz="2400" kern="0" dirty="0">
              <a:solidFill>
                <a:srgbClr val="0558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D3A09-06C0-C14D-1885-5EA4ABA10F57}"/>
              </a:ext>
            </a:extLst>
          </p:cNvPr>
          <p:cNvSpPr txBox="1"/>
          <p:nvPr/>
        </p:nvSpPr>
        <p:spPr>
          <a:xfrm>
            <a:off x="1884668" y="5226171"/>
            <a:ext cx="5400599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985838" algn="l"/>
              </a:tabLs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железобетонные сваи	с возможностью заглубления до 24 м </a:t>
            </a:r>
          </a:p>
        </p:txBody>
      </p:sp>
      <p:sp>
        <p:nvSpPr>
          <p:cNvPr id="11" name="Стрелка: изогнутая вправо 10">
            <a:extLst>
              <a:ext uri="{FF2B5EF4-FFF2-40B4-BE49-F238E27FC236}">
                <a16:creationId xmlns:a16="http://schemas.microsoft.com/office/drawing/2014/main" id="{F734247D-A985-352D-0971-30081DB64980}"/>
              </a:ext>
            </a:extLst>
          </p:cNvPr>
          <p:cNvSpPr/>
          <p:nvPr/>
        </p:nvSpPr>
        <p:spPr>
          <a:xfrm>
            <a:off x="1031320" y="4424506"/>
            <a:ext cx="588352" cy="1119117"/>
          </a:xfrm>
          <a:prstGeom prst="curvedRightArrow">
            <a:avLst/>
          </a:prstGeom>
          <a:solidFill>
            <a:srgbClr val="00539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:a16="http://schemas.microsoft.com/office/drawing/2014/main" id="{B84CD7B9-0712-EB76-A874-820A5C9ABB69}"/>
              </a:ext>
            </a:extLst>
          </p:cNvPr>
          <p:cNvSpPr/>
          <p:nvPr/>
        </p:nvSpPr>
        <p:spPr>
          <a:xfrm>
            <a:off x="7487562" y="4424506"/>
            <a:ext cx="627797" cy="1119117"/>
          </a:xfrm>
          <a:prstGeom prst="curvedLeftArrow">
            <a:avLst/>
          </a:prstGeom>
          <a:solidFill>
            <a:srgbClr val="00539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A332AF9-07FA-EC68-4201-1074C2017117}"/>
              </a:ext>
            </a:extLst>
          </p:cNvPr>
          <p:cNvCxnSpPr>
            <a:cxnSpLocks/>
          </p:cNvCxnSpPr>
          <p:nvPr/>
        </p:nvCxnSpPr>
        <p:spPr>
          <a:xfrm flipH="1">
            <a:off x="2581956" y="1330520"/>
            <a:ext cx="450376" cy="349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90AAA5A-DC78-410A-1244-23D943D02805}"/>
              </a:ext>
            </a:extLst>
          </p:cNvPr>
          <p:cNvCxnSpPr>
            <a:cxnSpLocks/>
          </p:cNvCxnSpPr>
          <p:nvPr/>
        </p:nvCxnSpPr>
        <p:spPr>
          <a:xfrm>
            <a:off x="5880692" y="1325787"/>
            <a:ext cx="427914" cy="358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2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2BCA-A5A5-ECC0-BFF0-6B8526FC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B7B3BBDF-8D52-A9C0-37AC-FAD6F8B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A05FDC-C3B8-68C6-E60F-A4C1AD2BC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47508"/>
            <a:ext cx="4626208" cy="35257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1D3843-D4A0-9A6B-CF39-2E1464CB9360}"/>
              </a:ext>
            </a:extLst>
          </p:cNvPr>
          <p:cNvSpPr/>
          <p:nvPr/>
        </p:nvSpPr>
        <p:spPr>
          <a:xfrm>
            <a:off x="636462" y="908720"/>
            <a:ext cx="7871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типовые решения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общестроительных стыкованных железобетонных свай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54375-27D0-30EF-83C0-458ACEB0F5ED}"/>
              </a:ext>
            </a:extLst>
          </p:cNvPr>
          <p:cNvSpPr txBox="1"/>
          <p:nvPr/>
        </p:nvSpPr>
        <p:spPr>
          <a:xfrm>
            <a:off x="636462" y="2337523"/>
            <a:ext cx="4626208" cy="314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от 13 до 24 м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ru-RU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теплопроводность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ru-RU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ru-RU" b="1" kern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подходят для применения </a:t>
            </a:r>
            <a:br>
              <a:rPr lang="ru-RU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энергетическом строительстве, </a:t>
            </a:r>
            <a:br>
              <a:rPr lang="ru-RU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не рассчитаны на большие изгибающие моменты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2F79-6CEC-6CB3-87F0-47445AE9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9834B3EE-3CF1-F839-092B-B1D8893B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26810-424F-C02C-06C6-A7214598BEBC}"/>
              </a:ext>
            </a:extLst>
          </p:cNvPr>
          <p:cNvSpPr txBox="1"/>
          <p:nvPr/>
        </p:nvSpPr>
        <p:spPr>
          <a:xfrm>
            <a:off x="252919" y="775021"/>
            <a:ext cx="8638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опыт применения стыкованных железобетонных свай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реконструкции перехода ВЛ 220 </a:t>
            </a:r>
            <a:r>
              <a:rPr lang="ru-RU" sz="2000" b="1" kern="0" dirty="0" err="1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р. Волга в Балаково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736FEC-B139-468A-3D32-10B809D34C93}"/>
              </a:ext>
            </a:extLst>
          </p:cNvPr>
          <p:cNvSpPr/>
          <p:nvPr/>
        </p:nvSpPr>
        <p:spPr>
          <a:xfrm>
            <a:off x="908631" y="5838314"/>
            <a:ext cx="7326739" cy="63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составных железобетонных свай и облегченных ростверков позволило существенно сократить затраты на строительные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C04E8D-82AC-D052-7DE0-3AFD6BFC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699" y="1628801"/>
            <a:ext cx="6732602" cy="4128618"/>
          </a:xfrm>
          <a:prstGeom prst="rect">
            <a:avLst/>
          </a:prstGeom>
          <a:ln>
            <a:solidFill>
              <a:srgbClr val="005390">
                <a:alpha val="2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57383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1BBA-2F16-19B5-0195-0A444992E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506F5B18-7109-C636-9190-BA2CB1EA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ED3B91-05BD-9D85-9293-E7AD88A6D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5887" r="6956" b="14854"/>
          <a:stretch/>
        </p:blipFill>
        <p:spPr>
          <a:xfrm>
            <a:off x="5508104" y="1818123"/>
            <a:ext cx="3619013" cy="46332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0ABF6A-66B6-66B5-7204-B06F77784676}"/>
              </a:ext>
            </a:extLst>
          </p:cNvPr>
          <p:cNvSpPr/>
          <p:nvPr/>
        </p:nvSpPr>
        <p:spPr>
          <a:xfrm>
            <a:off x="1539379" y="693202"/>
            <a:ext cx="645025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решения</a:t>
            </a:r>
            <a:r>
              <a:rPr lang="en-US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составных свай </a:t>
            </a:r>
            <a:b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558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энергетического строительства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602EA-36FE-96A9-596D-BF26BE8A2E06}"/>
              </a:ext>
            </a:extLst>
          </p:cNvPr>
          <p:cNvSpPr txBox="1"/>
          <p:nvPr/>
        </p:nvSpPr>
        <p:spPr>
          <a:xfrm>
            <a:off x="908910" y="1996616"/>
            <a:ext cx="4524241" cy="7694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Надежный узел соединения свай</a:t>
            </a:r>
          </a:p>
          <a:p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Сварная конструкция узла для соединения секций свай – не уступает несущей способности сваи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ABC94-949B-CFCF-C47E-7004E5799BEB}"/>
              </a:ext>
            </a:extLst>
          </p:cNvPr>
          <p:cNvSpPr txBox="1"/>
          <p:nvPr/>
        </p:nvSpPr>
        <p:spPr>
          <a:xfrm>
            <a:off x="908910" y="3111745"/>
            <a:ext cx="4524240" cy="338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Арматура класса А500 взамен А400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574F8EE-2F37-3D2A-40F0-CC208DBDFE20}"/>
              </a:ext>
            </a:extLst>
          </p:cNvPr>
          <p:cNvCxnSpPr>
            <a:cxnSpLocks/>
          </p:cNvCxnSpPr>
          <p:nvPr/>
        </p:nvCxnSpPr>
        <p:spPr>
          <a:xfrm>
            <a:off x="348794" y="1823585"/>
            <a:ext cx="0" cy="356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66D9BF7-AD3B-2CC2-97BC-0B96A950D234}"/>
              </a:ext>
            </a:extLst>
          </p:cNvPr>
          <p:cNvCxnSpPr>
            <a:cxnSpLocks/>
          </p:cNvCxnSpPr>
          <p:nvPr/>
        </p:nvCxnSpPr>
        <p:spPr>
          <a:xfrm>
            <a:off x="348794" y="2381336"/>
            <a:ext cx="5232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0649D4A-4AB1-3C32-16BA-27B4B428E4A6}"/>
              </a:ext>
            </a:extLst>
          </p:cNvPr>
          <p:cNvCxnSpPr>
            <a:cxnSpLocks/>
          </p:cNvCxnSpPr>
          <p:nvPr/>
        </p:nvCxnSpPr>
        <p:spPr>
          <a:xfrm>
            <a:off x="348794" y="3281022"/>
            <a:ext cx="5232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CD2B4F0-6930-3882-9B29-FBFCE8949BE5}"/>
              </a:ext>
            </a:extLst>
          </p:cNvPr>
          <p:cNvCxnSpPr>
            <a:cxnSpLocks/>
          </p:cNvCxnSpPr>
          <p:nvPr/>
        </p:nvCxnSpPr>
        <p:spPr>
          <a:xfrm>
            <a:off x="348794" y="4211485"/>
            <a:ext cx="5232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90ABD2-6805-490F-DA6C-49D6FF1BF12E}"/>
              </a:ext>
            </a:extLst>
          </p:cNvPr>
          <p:cNvCxnSpPr>
            <a:cxnSpLocks/>
          </p:cNvCxnSpPr>
          <p:nvPr/>
        </p:nvCxnSpPr>
        <p:spPr>
          <a:xfrm flipV="1">
            <a:off x="348794" y="1304119"/>
            <a:ext cx="1433616" cy="533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5A710C-B8E5-8EEA-3658-5D988C135736}"/>
              </a:ext>
            </a:extLst>
          </p:cNvPr>
          <p:cNvSpPr txBox="1"/>
          <p:nvPr/>
        </p:nvSpPr>
        <p:spPr>
          <a:xfrm rot="20408556">
            <a:off x="6397487" y="4366073"/>
            <a:ext cx="1109343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5569B"/>
                </a:solidFill>
                <a:latin typeface="Arial" panose="020B0604020202020204" pitchFamily="34" charset="0"/>
              </a:rPr>
              <a:t>ПАТЕНТ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7E400-1FE6-EC61-B32C-8E3A9620D5D7}"/>
              </a:ext>
            </a:extLst>
          </p:cNvPr>
          <p:cNvSpPr txBox="1"/>
          <p:nvPr/>
        </p:nvSpPr>
        <p:spPr>
          <a:xfrm>
            <a:off x="908910" y="3795987"/>
            <a:ext cx="4553480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Возможность выбора из 4-х вариантов несущей способности свай</a:t>
            </a:r>
          </a:p>
          <a:p>
            <a:r>
              <a:rPr lang="ru-RU" dirty="0"/>
              <a:t>Армирование стержнями </a:t>
            </a:r>
            <a:r>
              <a:rPr lang="en-US" dirty="0"/>
              <a:t>Ø</a:t>
            </a:r>
            <a:r>
              <a:rPr lang="ru-RU" dirty="0"/>
              <a:t>18, 20, 22, 25 мм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53E96-4BA8-139F-4A6E-B6A6CA593DFE}"/>
              </a:ext>
            </a:extLst>
          </p:cNvPr>
          <p:cNvSpPr txBox="1"/>
          <p:nvPr/>
        </p:nvSpPr>
        <p:spPr>
          <a:xfrm>
            <a:off x="909208" y="4972672"/>
            <a:ext cx="4553182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Возможно</a:t>
            </a:r>
            <a:r>
              <a:rPr lang="en-US" dirty="0"/>
              <a:t>c</a:t>
            </a:r>
            <a:r>
              <a:rPr lang="ru-RU" dirty="0"/>
              <a:t>ть изготовления свай повышенной долговечности с повышенными марками по морозостойкости </a:t>
            </a:r>
            <a:r>
              <a:rPr lang="en-US" dirty="0"/>
              <a:t>F </a:t>
            </a:r>
            <a:r>
              <a:rPr lang="ru-RU" dirty="0"/>
              <a:t>и водонепроницаемости</a:t>
            </a:r>
            <a:r>
              <a:rPr lang="en-US" dirty="0"/>
              <a:t> W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607F064-2E5C-FBF0-38DB-1ABD5767C8F4}"/>
              </a:ext>
            </a:extLst>
          </p:cNvPr>
          <p:cNvCxnSpPr>
            <a:cxnSpLocks/>
          </p:cNvCxnSpPr>
          <p:nvPr/>
        </p:nvCxnSpPr>
        <p:spPr>
          <a:xfrm>
            <a:off x="348794" y="5388170"/>
            <a:ext cx="5232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6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5303-E521-2079-1457-15E3A204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0FF322F5-78F8-B159-930A-A1FB0232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-117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461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b="1" dirty="0">
              <a:solidFill>
                <a:srgbClr val="0461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93353-F66A-D7EA-BB56-31F25CEB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289" y="2209064"/>
            <a:ext cx="2988000" cy="2115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78FE6-CFBF-7AD4-134E-517725C4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0248" y="4114371"/>
            <a:ext cx="2988000" cy="2109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7538B-FDA7-BB74-5C32-D2C669971AA1}"/>
              </a:ext>
            </a:extLst>
          </p:cNvPr>
          <p:cNvSpPr txBox="1"/>
          <p:nvPr/>
        </p:nvSpPr>
        <p:spPr>
          <a:xfrm>
            <a:off x="317767" y="779569"/>
            <a:ext cx="8638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569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«Электрические составные сваи железобетонные </a:t>
            </a:r>
            <a:br>
              <a:rPr lang="ru-RU" sz="2000" b="1" dirty="0">
                <a:solidFill>
                  <a:srgbClr val="05569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5569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воздушных линий электропередачи»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96583-76DA-63B1-E14F-BEF9A374BDB7}"/>
              </a:ext>
            </a:extLst>
          </p:cNvPr>
          <p:cNvSpPr txBox="1"/>
          <p:nvPr/>
        </p:nvSpPr>
        <p:spPr>
          <a:xfrm>
            <a:off x="317767" y="2209064"/>
            <a:ext cx="4551106" cy="32530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Конструкторская документация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свай от 13 до 24 м с шагом 1 м –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свай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проектирования –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включения в проект ВЛ</a:t>
            </a: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испытаний –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аттестации</a:t>
            </a:r>
          </a:p>
          <a:p>
            <a:pPr marL="182563" indent="-182563">
              <a:lnSpc>
                <a:spcPts val="23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Times New Roman" panose="02020603050405020304" pitchFamily="18" charset="0"/>
              <a:buChar char="●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погружению свай испытаний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подбора оборудования и сохранения голов свай при забивке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4EF5F2E-9D5A-29EA-9E7D-A2FC5BCC4C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81"/>
          <a:stretch/>
        </p:blipFill>
        <p:spPr>
          <a:xfrm>
            <a:off x="4427984" y="1769087"/>
            <a:ext cx="1832206" cy="26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46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5390"/>
      </a:dk1>
      <a:lt1>
        <a:srgbClr val="005390"/>
      </a:lt1>
      <a:dk2>
        <a:srgbClr val="FFFFFF"/>
      </a:dk2>
      <a:lt2>
        <a:srgbClr val="00539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98621</TotalTime>
  <Words>676</Words>
  <Application>Microsoft Macintosh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Падение опор из-за морозного пучения свай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погрузочно-разгрузочной площадки и тупикового железнодорожного пути на станции «Чиньяворык-Промышленный» Республики Коми</dc:title>
  <dc:creator>ТаНЮШКА</dc:creator>
  <cp:lastModifiedBy>Microsoft Office User</cp:lastModifiedBy>
  <cp:revision>2179</cp:revision>
  <cp:lastPrinted>2019-07-23T14:15:57Z</cp:lastPrinted>
  <dcterms:created xsi:type="dcterms:W3CDTF">2013-04-30T07:01:42Z</dcterms:created>
  <dcterms:modified xsi:type="dcterms:W3CDTF">2025-01-17T10:07:26Z</dcterms:modified>
</cp:coreProperties>
</file>